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Lst>
  <p:notesMasterIdLst>
    <p:notesMasterId r:id="rId50"/>
  </p:notesMasterIdLst>
  <p:sldIdLst>
    <p:sldId id="260" r:id="rId4"/>
    <p:sldId id="628" r:id="rId5"/>
    <p:sldId id="265" r:id="rId6"/>
    <p:sldId id="632" r:id="rId7"/>
    <p:sldId id="677" r:id="rId8"/>
    <p:sldId id="710" r:id="rId9"/>
    <p:sldId id="711" r:id="rId10"/>
    <p:sldId id="712" r:id="rId11"/>
    <p:sldId id="713" r:id="rId12"/>
    <p:sldId id="718" r:id="rId13"/>
    <p:sldId id="715" r:id="rId14"/>
    <p:sldId id="719" r:id="rId15"/>
    <p:sldId id="360" r:id="rId16"/>
    <p:sldId id="679" r:id="rId17"/>
    <p:sldId id="720" r:id="rId18"/>
    <p:sldId id="722" r:id="rId19"/>
    <p:sldId id="723" r:id="rId20"/>
    <p:sldId id="724" r:id="rId21"/>
    <p:sldId id="725" r:id="rId22"/>
    <p:sldId id="726" r:id="rId23"/>
    <p:sldId id="727" r:id="rId24"/>
    <p:sldId id="728" r:id="rId25"/>
    <p:sldId id="729" r:id="rId26"/>
    <p:sldId id="730" r:id="rId27"/>
    <p:sldId id="733" r:id="rId28"/>
    <p:sldId id="734" r:id="rId29"/>
    <p:sldId id="735" r:id="rId30"/>
    <p:sldId id="736" r:id="rId31"/>
    <p:sldId id="737" r:id="rId32"/>
    <p:sldId id="738" r:id="rId33"/>
    <p:sldId id="739" r:id="rId34"/>
    <p:sldId id="740" r:id="rId35"/>
    <p:sldId id="741" r:id="rId36"/>
    <p:sldId id="716" r:id="rId37"/>
    <p:sldId id="742" r:id="rId38"/>
    <p:sldId id="743" r:id="rId39"/>
    <p:sldId id="744" r:id="rId40"/>
    <p:sldId id="745" r:id="rId41"/>
    <p:sldId id="746" r:id="rId42"/>
    <p:sldId id="747" r:id="rId43"/>
    <p:sldId id="748" r:id="rId44"/>
    <p:sldId id="749" r:id="rId45"/>
    <p:sldId id="751" r:id="rId46"/>
    <p:sldId id="750" r:id="rId47"/>
    <p:sldId id="752" r:id="rId48"/>
    <p:sldId id="75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20A07-8FBC-4C9A-94A5-747BAEE99F30}"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42E47-112C-4805-B31E-9200FFF499BD}" type="slidenum">
              <a:rPr lang="en-US" smtClean="0"/>
              <a:t>‹#›</a:t>
            </a:fld>
            <a:endParaRPr lang="en-US"/>
          </a:p>
        </p:txBody>
      </p:sp>
    </p:spTree>
    <p:extLst>
      <p:ext uri="{BB962C8B-B14F-4D97-AF65-F5344CB8AC3E}">
        <p14:creationId xmlns:p14="http://schemas.microsoft.com/office/powerpoint/2010/main" val="22791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014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911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592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87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7343F8A5-C415-40A3-B1B5-4A16C085ABF1}"/>
              </a:ext>
            </a:extLst>
          </p:cNvPr>
          <p:cNvPicPr>
            <a:picLocks noChangeAspect="1"/>
          </p:cNvPicPr>
          <p:nvPr userDrawn="1"/>
        </p:nvPicPr>
        <p:blipFill rotWithShape="1">
          <a:blip r:embed="rId2"/>
          <a:srcRect l="24398" t="34293" r="24399" b="34292"/>
          <a:stretch/>
        </p:blipFill>
        <p:spPr>
          <a:xfrm>
            <a:off x="0" y="0"/>
            <a:ext cx="12192000" cy="6858000"/>
          </a:xfrm>
          <a:prstGeom prst="rect">
            <a:avLst/>
          </a:prstGeom>
        </p:spPr>
      </p:pic>
      <p:sp>
        <p:nvSpPr>
          <p:cNvPr id="58" name="矩形 57">
            <a:extLst>
              <a:ext uri="{FF2B5EF4-FFF2-40B4-BE49-F238E27FC236}">
                <a16:creationId xmlns:a16="http://schemas.microsoft.com/office/drawing/2014/main" id="{1299D2AA-F554-4986-A488-32A0B49CEB21}"/>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7780977"/>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865733591"/>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59390808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866634"/>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65337"/>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0924"/>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08012"/>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40331000"/>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1570978467"/>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3346983435"/>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4" name="Номер слайда 21">
            <a:extLst>
              <a:ext uri="{FF2B5EF4-FFF2-40B4-BE49-F238E27FC236}">
                <a16:creationId xmlns:a16="http://schemas.microsoft.com/office/drawing/2014/main" id="{9E6D732C-3372-418F-8914-CEBE4DF6C0A3}"/>
              </a:ext>
            </a:extLst>
          </p:cNvPr>
          <p:cNvSpPr>
            <a:spLocks noGrp="1"/>
          </p:cNvSpPr>
          <p:nvPr>
            <p:ph type="sldNum" sz="quarter" idx="12"/>
          </p:nvPr>
        </p:nvSpPr>
        <p:spPr/>
        <p:txBody>
          <a:bodyPr/>
          <a:lstStyle>
            <a:lvl1pPr>
              <a:defRPr/>
            </a:lvl1pPr>
          </a:lstStyle>
          <a:p>
            <a:fld id="{3CD301A5-446E-46D5-BADC-D6549A920864}" type="slidenum">
              <a:rPr lang="en-US" altLang="zh-CN"/>
              <a:pPr/>
              <a:t>‹#›</a:t>
            </a:fld>
            <a:endParaRPr lang="en-US" altLang="zh-CN"/>
          </a:p>
        </p:txBody>
      </p:sp>
    </p:spTree>
    <p:extLst>
      <p:ext uri="{BB962C8B-B14F-4D97-AF65-F5344CB8AC3E}">
        <p14:creationId xmlns:p14="http://schemas.microsoft.com/office/powerpoint/2010/main" val="1598588319"/>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48C3D58-D6AC-4AEE-87B3-C3749A634C2C}"/>
              </a:ext>
            </a:extLst>
          </p:cNvPr>
          <p:cNvPicPr>
            <a:picLocks noChangeAspect="1"/>
          </p:cNvPicPr>
          <p:nvPr userDrawn="1"/>
        </p:nvPicPr>
        <p:blipFill>
          <a:blip r:embed="rId5"/>
          <a:stretch>
            <a:fillRect/>
          </a:stretch>
        </p:blipFill>
        <p:spPr>
          <a:xfrm>
            <a:off x="0" y="0"/>
            <a:ext cx="12192000" cy="6857999"/>
          </a:xfrm>
          <a:prstGeom prst="rect">
            <a:avLst/>
          </a:prstGeom>
        </p:spPr>
      </p:pic>
      <p:sp>
        <p:nvSpPr>
          <p:cNvPr id="12" name="矩形 11">
            <a:extLst>
              <a:ext uri="{FF2B5EF4-FFF2-40B4-BE49-F238E27FC236}">
                <a16:creationId xmlns:a16="http://schemas.microsoft.com/office/drawing/2014/main" id="{7A2949BC-1927-4A0B-A47A-5AB7F74D9DE5}"/>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4" name="图片 3">
            <a:extLst>
              <a:ext uri="{FF2B5EF4-FFF2-40B4-BE49-F238E27FC236}">
                <a16:creationId xmlns:a16="http://schemas.microsoft.com/office/drawing/2014/main" id="{0D66F8FA-0964-4AE6-ADC4-2C8277C124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09" y="5342770"/>
            <a:ext cx="2825592" cy="1313098"/>
          </a:xfrm>
          <a:prstGeom prst="rect">
            <a:avLst/>
          </a:prstGeom>
        </p:spPr>
      </p:pic>
      <p:pic>
        <p:nvPicPr>
          <p:cNvPr id="5" name="图片 4">
            <a:extLst>
              <a:ext uri="{FF2B5EF4-FFF2-40B4-BE49-F238E27FC236}">
                <a16:creationId xmlns:a16="http://schemas.microsoft.com/office/drawing/2014/main" id="{6F239902-2AD1-4835-8CF5-AE7C21EB4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4657075" y="5967961"/>
            <a:ext cx="1001486" cy="850776"/>
          </a:xfrm>
          <a:prstGeom prst="rect">
            <a:avLst/>
          </a:prstGeom>
        </p:spPr>
      </p:pic>
      <p:pic>
        <p:nvPicPr>
          <p:cNvPr id="6" name="图片 5">
            <a:extLst>
              <a:ext uri="{FF2B5EF4-FFF2-40B4-BE49-F238E27FC236}">
                <a16:creationId xmlns:a16="http://schemas.microsoft.com/office/drawing/2014/main" id="{261D00AD-C64D-49AD-B568-6D19669FEC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58742" y="6206011"/>
            <a:ext cx="681895" cy="579279"/>
          </a:xfrm>
          <a:prstGeom prst="rect">
            <a:avLst/>
          </a:prstGeom>
        </p:spPr>
      </p:pic>
      <p:pic>
        <p:nvPicPr>
          <p:cNvPr id="7" name="图片 6">
            <a:extLst>
              <a:ext uri="{FF2B5EF4-FFF2-40B4-BE49-F238E27FC236}">
                <a16:creationId xmlns:a16="http://schemas.microsoft.com/office/drawing/2014/main" id="{F4502ED9-9B95-443B-A68B-B021B8F19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08668" y="5059142"/>
            <a:ext cx="1883332" cy="1801448"/>
          </a:xfrm>
          <a:prstGeom prst="rect">
            <a:avLst/>
          </a:prstGeom>
        </p:spPr>
      </p:pic>
      <p:pic>
        <p:nvPicPr>
          <p:cNvPr id="8" name="图片 7">
            <a:extLst>
              <a:ext uri="{FF2B5EF4-FFF2-40B4-BE49-F238E27FC236}">
                <a16:creationId xmlns:a16="http://schemas.microsoft.com/office/drawing/2014/main" id="{9418168A-5580-4B66-8C5C-A31BDFE43B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36952" y="368670"/>
            <a:ext cx="1056585" cy="1053730"/>
          </a:xfrm>
          <a:prstGeom prst="rect">
            <a:avLst/>
          </a:prstGeom>
        </p:spPr>
      </p:pic>
      <p:pic>
        <p:nvPicPr>
          <p:cNvPr id="9" name="图片 8">
            <a:extLst>
              <a:ext uri="{FF2B5EF4-FFF2-40B4-BE49-F238E27FC236}">
                <a16:creationId xmlns:a16="http://schemas.microsoft.com/office/drawing/2014/main" id="{0377B7F8-17F2-4C58-B9BD-1815CFA32A5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
            <a:ext cx="1625600" cy="1633172"/>
          </a:xfrm>
          <a:prstGeom prst="rect">
            <a:avLst/>
          </a:prstGeom>
        </p:spPr>
      </p:pic>
      <p:pic>
        <p:nvPicPr>
          <p:cNvPr id="10" name="图片 9">
            <a:extLst>
              <a:ext uri="{FF2B5EF4-FFF2-40B4-BE49-F238E27FC236}">
                <a16:creationId xmlns:a16="http://schemas.microsoft.com/office/drawing/2014/main" id="{CE2A08CA-3A5C-43E7-92D2-4855E5D094B4}"/>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82569" b="8666"/>
          <a:stretch/>
        </p:blipFill>
        <p:spPr>
          <a:xfrm>
            <a:off x="0" y="6628130"/>
            <a:ext cx="12192000" cy="229870"/>
          </a:xfrm>
          <a:prstGeom prst="rect">
            <a:avLst/>
          </a:prstGeom>
        </p:spPr>
      </p:pic>
    </p:spTree>
    <p:extLst>
      <p:ext uri="{BB962C8B-B14F-4D97-AF65-F5344CB8AC3E}">
        <p14:creationId xmlns:p14="http://schemas.microsoft.com/office/powerpoint/2010/main" val="265303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90478"/>
      </p:ext>
    </p:extLst>
  </p:cSld>
  <p:clrMap bg1="lt1" tx1="dk1" bg2="lt2" tx2="dk2" accent1="accent1" accent2="accent2" accent3="accent3" accent4="accent4" accent5="accent5" accent6="accent6" hlink="hlink" folHlink="folHlink"/>
  <p:sldLayoutIdLst>
    <p:sldLayoutId id="2147483665" r:id="rId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9323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4.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3.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02D6C8A-192B-428B-A6A0-775ABC4C0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sp>
        <p:nvSpPr>
          <p:cNvPr id="28" name="矩形 27">
            <a:extLst>
              <a:ext uri="{FF2B5EF4-FFF2-40B4-BE49-F238E27FC236}">
                <a16:creationId xmlns:a16="http://schemas.microsoft.com/office/drawing/2014/main" id="{F4EA1D31-29AE-4C53-BAB3-6E3D932263BF}"/>
              </a:ext>
            </a:extLst>
          </p:cNvPr>
          <p:cNvSpPr/>
          <p:nvPr/>
        </p:nvSpPr>
        <p:spPr>
          <a:xfrm>
            <a:off x="2119983" y="2102377"/>
            <a:ext cx="7952026" cy="2554545"/>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TỔNG KẾT PHẦN VĂN HỌC</a:t>
            </a:r>
            <a:endParaRPr kumimoji="0" lang="zh-CN" altLang="en-US" sz="8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矩形 28">
            <a:extLst>
              <a:ext uri="{FF2B5EF4-FFF2-40B4-BE49-F238E27FC236}">
                <a16:creationId xmlns:a16="http://schemas.microsoft.com/office/drawing/2014/main" id="{041B1270-5D61-4915-8C33-F7FF185443EF}"/>
              </a:ext>
            </a:extLst>
          </p:cNvPr>
          <p:cNvSpPr/>
          <p:nvPr/>
        </p:nvSpPr>
        <p:spPr>
          <a:xfrm>
            <a:off x="6003631" y="1279161"/>
            <a:ext cx="184731" cy="1200329"/>
          </a:xfrm>
          <a:prstGeom prst="rect">
            <a:avLst/>
          </a:prstGeom>
        </p:spPr>
        <p:txBody>
          <a:bodyPr wrap="non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srgbClr val="FFFFFF"/>
              </a:solidFill>
              <a:effectLst/>
              <a:uLnTx/>
              <a:uFillTx/>
              <a:latin typeface="Calibri"/>
              <a:ea typeface="微软雅黑" panose="020B0503020204020204" pitchFamily="34" charset="-122"/>
              <a:cs typeface="+mn-cs"/>
            </a:endParaRPr>
          </a:p>
        </p:txBody>
      </p:sp>
      <p:pic>
        <p:nvPicPr>
          <p:cNvPr id="7" name="图片 6">
            <a:extLst>
              <a:ext uri="{FF2B5EF4-FFF2-40B4-BE49-F238E27FC236}">
                <a16:creationId xmlns:a16="http://schemas.microsoft.com/office/drawing/2014/main" id="{763CA97C-88A5-4FC3-ABC2-CB3398B81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9" name="图片 8">
            <a:extLst>
              <a:ext uri="{FF2B5EF4-FFF2-40B4-BE49-F238E27FC236}">
                <a16:creationId xmlns:a16="http://schemas.microsoft.com/office/drawing/2014/main" id="{35B0D7F8-5CD7-4846-9D91-D79E9F7BF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 y="-15357"/>
            <a:ext cx="3771793" cy="3789363"/>
          </a:xfrm>
          <a:prstGeom prst="rect">
            <a:avLst/>
          </a:prstGeom>
        </p:spPr>
      </p:pic>
      <p:pic>
        <p:nvPicPr>
          <p:cNvPr id="16" name="图片 15">
            <a:extLst>
              <a:ext uri="{FF2B5EF4-FFF2-40B4-BE49-F238E27FC236}">
                <a16:creationId xmlns:a16="http://schemas.microsoft.com/office/drawing/2014/main" id="{6B6F2546-5BE3-472D-8F8F-8C75F7718ABE}"/>
              </a:ext>
            </a:extLst>
          </p:cNvPr>
          <p:cNvPicPr>
            <a:picLocks noChangeAspect="1"/>
          </p:cNvPicPr>
          <p:nvPr/>
        </p:nvPicPr>
        <p:blipFill rotWithShape="1">
          <a:blip r:embed="rId6">
            <a:extLst>
              <a:ext uri="{28A0092B-C50C-407E-A947-70E740481C1C}">
                <a14:useLocalDpi xmlns:a14="http://schemas.microsoft.com/office/drawing/2010/main" val="0"/>
              </a:ext>
            </a:extLst>
          </a:blip>
          <a:srcRect b="15181"/>
          <a:stretch/>
        </p:blipFill>
        <p:spPr>
          <a:xfrm>
            <a:off x="1993273" y="4775954"/>
            <a:ext cx="885808" cy="640027"/>
          </a:xfrm>
          <a:prstGeom prst="rect">
            <a:avLst/>
          </a:prstGeom>
        </p:spPr>
      </p:pic>
      <p:pic>
        <p:nvPicPr>
          <p:cNvPr id="18" name="图片 17">
            <a:extLst>
              <a:ext uri="{FF2B5EF4-FFF2-40B4-BE49-F238E27FC236}">
                <a16:creationId xmlns:a16="http://schemas.microsoft.com/office/drawing/2014/main" id="{DDBFEFE7-1075-49D3-B4F8-76AC09EAAC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2989" y="4348568"/>
            <a:ext cx="2290244" cy="1064313"/>
          </a:xfrm>
          <a:prstGeom prst="rect">
            <a:avLst/>
          </a:prstGeom>
        </p:spPr>
      </p:pic>
      <p:grpSp>
        <p:nvGrpSpPr>
          <p:cNvPr id="4" name="组合 3">
            <a:extLst>
              <a:ext uri="{FF2B5EF4-FFF2-40B4-BE49-F238E27FC236}">
                <a16:creationId xmlns:a16="http://schemas.microsoft.com/office/drawing/2014/main" id="{78419E67-A162-4FD8-852D-515A39A80D44}"/>
              </a:ext>
            </a:extLst>
          </p:cNvPr>
          <p:cNvGrpSpPr/>
          <p:nvPr/>
        </p:nvGrpSpPr>
        <p:grpSpPr>
          <a:xfrm>
            <a:off x="0" y="3698571"/>
            <a:ext cx="12198968" cy="3159429"/>
            <a:chOff x="0" y="3698571"/>
            <a:chExt cx="12198968" cy="3159429"/>
          </a:xfrm>
        </p:grpSpPr>
        <p:pic>
          <p:nvPicPr>
            <p:cNvPr id="20" name="图片 19">
              <a:extLst>
                <a:ext uri="{FF2B5EF4-FFF2-40B4-BE49-F238E27FC236}">
                  <a16:creationId xmlns:a16="http://schemas.microsoft.com/office/drawing/2014/main" id="{4A76B3B3-01DD-47FF-B8E4-E23B6EFF9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21" name="图片 20">
              <a:extLst>
                <a:ext uri="{FF2B5EF4-FFF2-40B4-BE49-F238E27FC236}">
                  <a16:creationId xmlns:a16="http://schemas.microsoft.com/office/drawing/2014/main" id="{678CE026-8158-44C6-A6CF-6C8D092D4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22" name="图片 21">
              <a:extLst>
                <a:ext uri="{FF2B5EF4-FFF2-40B4-BE49-F238E27FC236}">
                  <a16:creationId xmlns:a16="http://schemas.microsoft.com/office/drawing/2014/main" id="{77C17F72-F0EE-4C50-A3FC-B0CA391AE5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23" name="图片 22">
              <a:extLst>
                <a:ext uri="{FF2B5EF4-FFF2-40B4-BE49-F238E27FC236}">
                  <a16:creationId xmlns:a16="http://schemas.microsoft.com/office/drawing/2014/main" id="{90456E68-19BF-45C2-BB70-CADD9199C3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14" name="图片 13">
              <a:extLst>
                <a:ext uri="{FF2B5EF4-FFF2-40B4-BE49-F238E27FC236}">
                  <a16:creationId xmlns:a16="http://schemas.microsoft.com/office/drawing/2014/main" id="{62817A13-F9A1-4FA4-A4A6-4C73C0E335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24" name="图片 23">
              <a:extLst>
                <a:ext uri="{FF2B5EF4-FFF2-40B4-BE49-F238E27FC236}">
                  <a16:creationId xmlns:a16="http://schemas.microsoft.com/office/drawing/2014/main" id="{169F03AA-E31B-4D52-BEB6-C0F193130649}"/>
                </a:ext>
              </a:extLst>
            </p:cNvPr>
            <p:cNvPicPr>
              <a:picLocks noChangeAspect="1"/>
            </p:cNvPicPr>
            <p:nvPr/>
          </p:nvPicPr>
          <p:blipFill rotWithShape="1">
            <a:blip r:embed="rId10">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Tree>
    <p:extLst>
      <p:ext uri="{BB962C8B-B14F-4D97-AF65-F5344CB8AC3E}">
        <p14:creationId xmlns:p14="http://schemas.microsoft.com/office/powerpoint/2010/main" val="397286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1066268" y="1620037"/>
            <a:ext cx="6104912"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II. VH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viết</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Việt</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Nam</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911916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9BD95341-3AE2-487A-980A-9B9C69BB27EF}"/>
              </a:ext>
            </a:extLst>
          </p:cNvPr>
          <p:cNvGraphicFramePr>
            <a:graphicFrameLocks noGrp="1"/>
          </p:cNvGraphicFramePr>
          <p:nvPr/>
        </p:nvGraphicFramePr>
        <p:xfrm>
          <a:off x="469783" y="1003560"/>
          <a:ext cx="10964411" cy="5113284"/>
        </p:xfrm>
        <a:graphic>
          <a:graphicData uri="http://schemas.openxmlformats.org/drawingml/2006/table">
            <a:tbl>
              <a:tblPr firstRow="1" firstCol="1" lastRow="1" lastCol="1" bandRow="1" bandCol="1"/>
              <a:tblGrid>
                <a:gridCol w="1057013">
                  <a:extLst>
                    <a:ext uri="{9D8B030D-6E8A-4147-A177-3AD203B41FA5}">
                      <a16:colId xmlns:a16="http://schemas.microsoft.com/office/drawing/2014/main" val="1795841398"/>
                    </a:ext>
                  </a:extLst>
                </a:gridCol>
                <a:gridCol w="1456748">
                  <a:extLst>
                    <a:ext uri="{9D8B030D-6E8A-4147-A177-3AD203B41FA5}">
                      <a16:colId xmlns:a16="http://schemas.microsoft.com/office/drawing/2014/main" val="3839182204"/>
                    </a:ext>
                  </a:extLst>
                </a:gridCol>
                <a:gridCol w="4292685">
                  <a:extLst>
                    <a:ext uri="{9D8B030D-6E8A-4147-A177-3AD203B41FA5}">
                      <a16:colId xmlns:a16="http://schemas.microsoft.com/office/drawing/2014/main" val="2078970768"/>
                    </a:ext>
                  </a:extLst>
                </a:gridCol>
                <a:gridCol w="4157965">
                  <a:extLst>
                    <a:ext uri="{9D8B030D-6E8A-4147-A177-3AD203B41FA5}">
                      <a16:colId xmlns:a16="http://schemas.microsoft.com/office/drawing/2014/main" val="1990436114"/>
                    </a:ext>
                  </a:extLst>
                </a:gridCol>
              </a:tblGrid>
              <a:tr h="718930">
                <a:tc>
                  <a:txBody>
                    <a:bodyPr/>
                    <a:lstStyle/>
                    <a:p>
                      <a:pPr algn="ctr" fontAlgn="base" hangingPunct="0">
                        <a:lnSpc>
                          <a:spcPct val="115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VHDG</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VH viết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82863"/>
                  </a:ext>
                </a:extLst>
              </a:tr>
              <a:tr h="868412">
                <a:tc>
                  <a:txBody>
                    <a:bodyPr/>
                    <a:lstStyle/>
                    <a:p>
                      <a:pPr algn="ctr" fontAlgn="base" hangingPunct="0">
                        <a:lnSpc>
                          <a:spcPct val="115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66388"/>
                  </a:ext>
                </a:extLst>
              </a:tr>
              <a:tr h="669605">
                <a:tc>
                  <a:txBody>
                    <a:bodyPr/>
                    <a:lstStyle/>
                    <a:p>
                      <a:pPr algn="ctr" fontAlgn="base" hangingPunct="0">
                        <a:lnSpc>
                          <a:spcPct val="115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181704"/>
                  </a:ext>
                </a:extLst>
              </a:tr>
              <a:tr h="718930">
                <a:tc>
                  <a:txBody>
                    <a:bodyPr/>
                    <a:lstStyle/>
                    <a:p>
                      <a:pPr algn="ctr" fontAlgn="base" hangingPunct="0">
                        <a:lnSpc>
                          <a:spcPct val="115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966805"/>
                  </a:ext>
                </a:extLst>
              </a:tr>
              <a:tr h="1418477">
                <a:tc>
                  <a:txBody>
                    <a:bodyPr/>
                    <a:lstStyle/>
                    <a:p>
                      <a:pPr algn="ctr" fontAlgn="base" hangingPunct="0">
                        <a:lnSpc>
                          <a:spcPct val="115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303185"/>
                  </a:ext>
                </a:extLst>
              </a:tr>
              <a:tr h="718930">
                <a:tc>
                  <a:txBody>
                    <a:bodyPr/>
                    <a:lstStyle/>
                    <a:p>
                      <a:pPr algn="ctr" fontAlgn="base" hangingPunct="0">
                        <a:lnSpc>
                          <a:spcPct val="115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820745"/>
                  </a:ext>
                </a:extLst>
              </a:tr>
            </a:tbl>
          </a:graphicData>
        </a:graphic>
      </p:graphicFrame>
      <p:sp>
        <p:nvSpPr>
          <p:cNvPr id="4" name="TextBox 3">
            <a:extLst>
              <a:ext uri="{FF2B5EF4-FFF2-40B4-BE49-F238E27FC236}">
                <a16:creationId xmlns:a16="http://schemas.microsoft.com/office/drawing/2014/main" id="{48045B87-081D-4069-997E-52F50FC1CEEC}"/>
              </a:ext>
            </a:extLst>
          </p:cNvPr>
          <p:cNvSpPr txBox="1"/>
          <p:nvPr/>
        </p:nvSpPr>
        <p:spPr>
          <a:xfrm>
            <a:off x="1448703" y="1601026"/>
            <a:ext cx="1512612" cy="907749"/>
          </a:xfrm>
          <a:prstGeom prst="rect">
            <a:avLst/>
          </a:prstGeom>
          <a:noFill/>
        </p:spPr>
        <p:txBody>
          <a:bodyPr wrap="square" rtlCol="0">
            <a:spAutoFit/>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EF2624-31DA-4283-B63C-40F6D00F9C63}"/>
              </a:ext>
            </a:extLst>
          </p:cNvPr>
          <p:cNvSpPr txBox="1"/>
          <p:nvPr/>
        </p:nvSpPr>
        <p:spPr>
          <a:xfrm>
            <a:off x="3066484" y="1601025"/>
            <a:ext cx="3938324" cy="907749"/>
          </a:xfrm>
          <a:prstGeom prst="rect">
            <a:avLst/>
          </a:prstGeom>
          <a:noFill/>
        </p:spPr>
        <p:txBody>
          <a:bodyPr wrap="square" rtlCol="0">
            <a:spAutoFit/>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Rất sớm, khi chưa có chữ viết.</a:t>
            </a:r>
          </a:p>
        </p:txBody>
      </p:sp>
      <p:sp>
        <p:nvSpPr>
          <p:cNvPr id="14" name="TextBox 13">
            <a:extLst>
              <a:ext uri="{FF2B5EF4-FFF2-40B4-BE49-F238E27FC236}">
                <a16:creationId xmlns:a16="http://schemas.microsoft.com/office/drawing/2014/main" id="{5C419B16-DCC1-49C2-A8C4-872DD1B4D956}"/>
              </a:ext>
            </a:extLst>
          </p:cNvPr>
          <p:cNvSpPr txBox="1"/>
          <p:nvPr/>
        </p:nvSpPr>
        <p:spPr>
          <a:xfrm>
            <a:off x="7340453" y="1590673"/>
            <a:ext cx="3938324" cy="907749"/>
          </a:xfrm>
          <a:prstGeom prst="rect">
            <a:avLst/>
          </a:prstGeom>
          <a:noFill/>
        </p:spPr>
        <p:txBody>
          <a:bodyPr wrap="square" rtlCol="0">
            <a:spAutoFit/>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đã có chữ viết (từ thế kỉ X).</a:t>
            </a:r>
          </a:p>
        </p:txBody>
      </p:sp>
      <p:sp>
        <p:nvSpPr>
          <p:cNvPr id="15" name="TextBox 14">
            <a:extLst>
              <a:ext uri="{FF2B5EF4-FFF2-40B4-BE49-F238E27FC236}">
                <a16:creationId xmlns:a16="http://schemas.microsoft.com/office/drawing/2014/main" id="{23C0BFAD-A8F3-4065-A708-CB905574AC3B}"/>
              </a:ext>
            </a:extLst>
          </p:cNvPr>
          <p:cNvSpPr txBox="1"/>
          <p:nvPr/>
        </p:nvSpPr>
        <p:spPr>
          <a:xfrm>
            <a:off x="1481052" y="2508774"/>
            <a:ext cx="1532848" cy="483017"/>
          </a:xfrm>
          <a:prstGeom prst="rect">
            <a:avLst/>
          </a:prstGeom>
          <a:noFill/>
        </p:spPr>
        <p:txBody>
          <a:bodyPr wrap="square" rtlCol="0">
            <a:spAutoFit/>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 giả.</a:t>
            </a:r>
          </a:p>
        </p:txBody>
      </p:sp>
      <p:sp>
        <p:nvSpPr>
          <p:cNvPr id="17" name="TextBox 16">
            <a:extLst>
              <a:ext uri="{FF2B5EF4-FFF2-40B4-BE49-F238E27FC236}">
                <a16:creationId xmlns:a16="http://schemas.microsoft.com/office/drawing/2014/main" id="{02A3A188-4730-45B2-867A-012E7A5141C7}"/>
              </a:ext>
            </a:extLst>
          </p:cNvPr>
          <p:cNvSpPr txBox="1"/>
          <p:nvPr/>
        </p:nvSpPr>
        <p:spPr>
          <a:xfrm>
            <a:off x="3101074" y="2532385"/>
            <a:ext cx="1532848" cy="483017"/>
          </a:xfrm>
          <a:prstGeom prst="rect">
            <a:avLst/>
          </a:prstGeom>
          <a:noFill/>
        </p:spPr>
        <p:txBody>
          <a:bodyPr wrap="square" rtlCol="0">
            <a:spAutoFit/>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Tập thể.</a:t>
            </a:r>
          </a:p>
        </p:txBody>
      </p:sp>
      <p:sp>
        <p:nvSpPr>
          <p:cNvPr id="18" name="TextBox 17">
            <a:extLst>
              <a:ext uri="{FF2B5EF4-FFF2-40B4-BE49-F238E27FC236}">
                <a16:creationId xmlns:a16="http://schemas.microsoft.com/office/drawing/2014/main" id="{5849553F-66DC-445E-B2DA-4EE7535D206F}"/>
              </a:ext>
            </a:extLst>
          </p:cNvPr>
          <p:cNvSpPr txBox="1"/>
          <p:nvPr/>
        </p:nvSpPr>
        <p:spPr>
          <a:xfrm>
            <a:off x="7340453" y="2498422"/>
            <a:ext cx="1532848" cy="483017"/>
          </a:xfrm>
          <a:prstGeom prst="rect">
            <a:avLst/>
          </a:prstGeom>
          <a:noFill/>
        </p:spPr>
        <p:txBody>
          <a:bodyPr wrap="square" rtlCol="0">
            <a:spAutoFit/>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 nhân.</a:t>
            </a:r>
          </a:p>
        </p:txBody>
      </p:sp>
      <p:sp>
        <p:nvSpPr>
          <p:cNvPr id="19" name="TextBox 18">
            <a:extLst>
              <a:ext uri="{FF2B5EF4-FFF2-40B4-BE49-F238E27FC236}">
                <a16:creationId xmlns:a16="http://schemas.microsoft.com/office/drawing/2014/main" id="{4C5870E4-03C9-4C23-B9A2-FBA3E569D02D}"/>
              </a:ext>
            </a:extLst>
          </p:cNvPr>
          <p:cNvSpPr txBox="1"/>
          <p:nvPr/>
        </p:nvSpPr>
        <p:spPr>
          <a:xfrm>
            <a:off x="1297985" y="3184641"/>
            <a:ext cx="1773971" cy="907749"/>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P.T lưu truyền.</a:t>
            </a:r>
          </a:p>
        </p:txBody>
      </p:sp>
      <p:sp>
        <p:nvSpPr>
          <p:cNvPr id="22" name="TextBox 21">
            <a:extLst>
              <a:ext uri="{FF2B5EF4-FFF2-40B4-BE49-F238E27FC236}">
                <a16:creationId xmlns:a16="http://schemas.microsoft.com/office/drawing/2014/main" id="{BC2AB594-D485-43EE-846B-7BCB6510F7BF}"/>
              </a:ext>
            </a:extLst>
          </p:cNvPr>
          <p:cNvSpPr txBox="1"/>
          <p:nvPr/>
        </p:nvSpPr>
        <p:spPr>
          <a:xfrm>
            <a:off x="2372568" y="3106420"/>
            <a:ext cx="3340335" cy="483017"/>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Truyền miệng.</a:t>
            </a:r>
          </a:p>
        </p:txBody>
      </p:sp>
      <p:sp>
        <p:nvSpPr>
          <p:cNvPr id="24" name="TextBox 23">
            <a:extLst>
              <a:ext uri="{FF2B5EF4-FFF2-40B4-BE49-F238E27FC236}">
                <a16:creationId xmlns:a16="http://schemas.microsoft.com/office/drawing/2014/main" id="{C0AA776A-6F38-4EF0-BC53-ABA0201600E1}"/>
              </a:ext>
            </a:extLst>
          </p:cNvPr>
          <p:cNvSpPr txBox="1"/>
          <p:nvPr/>
        </p:nvSpPr>
        <p:spPr>
          <a:xfrm>
            <a:off x="6913490" y="3318693"/>
            <a:ext cx="4231061" cy="483017"/>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Chữ viết, chữ in, văn bản.</a:t>
            </a:r>
          </a:p>
        </p:txBody>
      </p:sp>
      <p:sp>
        <p:nvSpPr>
          <p:cNvPr id="25" name="TextBox 24">
            <a:extLst>
              <a:ext uri="{FF2B5EF4-FFF2-40B4-BE49-F238E27FC236}">
                <a16:creationId xmlns:a16="http://schemas.microsoft.com/office/drawing/2014/main" id="{DBBCEB38-8685-4578-802F-3EE1D8F6F608}"/>
              </a:ext>
            </a:extLst>
          </p:cNvPr>
          <p:cNvSpPr txBox="1"/>
          <p:nvPr/>
        </p:nvSpPr>
        <p:spPr>
          <a:xfrm>
            <a:off x="1429552" y="4217334"/>
            <a:ext cx="1584348" cy="907749"/>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thức tồn tại.</a:t>
            </a:r>
          </a:p>
        </p:txBody>
      </p:sp>
      <p:sp>
        <p:nvSpPr>
          <p:cNvPr id="26" name="TextBox 25">
            <a:extLst>
              <a:ext uri="{FF2B5EF4-FFF2-40B4-BE49-F238E27FC236}">
                <a16:creationId xmlns:a16="http://schemas.microsoft.com/office/drawing/2014/main" id="{DFA96DA5-EAC6-481F-BD42-273486B899EC}"/>
              </a:ext>
            </a:extLst>
          </p:cNvPr>
          <p:cNvSpPr txBox="1"/>
          <p:nvPr/>
        </p:nvSpPr>
        <p:spPr>
          <a:xfrm>
            <a:off x="2723195" y="3953649"/>
            <a:ext cx="4530141" cy="1757212"/>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Gắn liền với những sinh hoạt khác nhau trong đời sống cộng đồng (môi trường diễn xướng).</a:t>
            </a:r>
          </a:p>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8" name="TextBox 27">
            <a:extLst>
              <a:ext uri="{FF2B5EF4-FFF2-40B4-BE49-F238E27FC236}">
                <a16:creationId xmlns:a16="http://schemas.microsoft.com/office/drawing/2014/main" id="{A50C1BEB-8C39-4687-8516-E383B1882672}"/>
              </a:ext>
            </a:extLst>
          </p:cNvPr>
          <p:cNvSpPr txBox="1"/>
          <p:nvPr/>
        </p:nvSpPr>
        <p:spPr>
          <a:xfrm>
            <a:off x="6873711" y="4165972"/>
            <a:ext cx="3717454" cy="483017"/>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Văn bản viết cố định.</a:t>
            </a:r>
          </a:p>
        </p:txBody>
      </p:sp>
      <p:sp>
        <p:nvSpPr>
          <p:cNvPr id="29" name="TextBox 28">
            <a:extLst>
              <a:ext uri="{FF2B5EF4-FFF2-40B4-BE49-F238E27FC236}">
                <a16:creationId xmlns:a16="http://schemas.microsoft.com/office/drawing/2014/main" id="{61A00DC5-9D5F-4621-9426-2898386A3442}"/>
              </a:ext>
            </a:extLst>
          </p:cNvPr>
          <p:cNvSpPr txBox="1"/>
          <p:nvPr/>
        </p:nvSpPr>
        <p:spPr>
          <a:xfrm>
            <a:off x="1455302" y="5334039"/>
            <a:ext cx="1584347" cy="907749"/>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Vai trò, vị trí.</a:t>
            </a:r>
          </a:p>
        </p:txBody>
      </p:sp>
      <p:sp>
        <p:nvSpPr>
          <p:cNvPr id="30" name="TextBox 29">
            <a:extLst>
              <a:ext uri="{FF2B5EF4-FFF2-40B4-BE49-F238E27FC236}">
                <a16:creationId xmlns:a16="http://schemas.microsoft.com/office/drawing/2014/main" id="{F4EA5584-817D-4594-A7D7-7BA28D8F0602}"/>
              </a:ext>
            </a:extLst>
          </p:cNvPr>
          <p:cNvSpPr txBox="1"/>
          <p:nvPr/>
        </p:nvSpPr>
        <p:spPr>
          <a:xfrm>
            <a:off x="3134889" y="5518329"/>
            <a:ext cx="3551396" cy="483017"/>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Nền tảng của VH dân tộc.</a:t>
            </a:r>
          </a:p>
        </p:txBody>
      </p:sp>
      <p:sp>
        <p:nvSpPr>
          <p:cNvPr id="31" name="TextBox 30">
            <a:extLst>
              <a:ext uri="{FF2B5EF4-FFF2-40B4-BE49-F238E27FC236}">
                <a16:creationId xmlns:a16="http://schemas.microsoft.com/office/drawing/2014/main" id="{2D0372CC-2450-4DCA-BDBC-B1203F3D2175}"/>
              </a:ext>
            </a:extLst>
          </p:cNvPr>
          <p:cNvSpPr txBox="1"/>
          <p:nvPr/>
        </p:nvSpPr>
        <p:spPr>
          <a:xfrm>
            <a:off x="7141319" y="5329902"/>
            <a:ext cx="4336591" cy="907749"/>
          </a:xfrm>
          <a:prstGeom prst="rect">
            <a:avLst/>
          </a:prstGeom>
          <a:noFill/>
        </p:spPr>
        <p:txBody>
          <a:bodyPr wrap="square" rtlCol="0">
            <a:spAutoFit/>
          </a:bodyPr>
          <a:lstStyle/>
          <a:p>
            <a:pPr marL="0" marR="0" lvl="0" indent="0" algn="ctr" defTabSz="914400" rtl="0" eaLnBrk="1" fontAlgn="base" latinLnBrk="0" hangingPunct="0">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Nâng cao, kết tinh những thành tựu nghệ thuật.</a:t>
            </a:r>
          </a:p>
        </p:txBody>
      </p:sp>
      <p:sp>
        <p:nvSpPr>
          <p:cNvPr id="3" name="Rectangle 2">
            <a:extLst>
              <a:ext uri="{FF2B5EF4-FFF2-40B4-BE49-F238E27FC236}">
                <a16:creationId xmlns:a16="http://schemas.microsoft.com/office/drawing/2014/main" id="{8A374249-6579-40C4-8064-DF6E78CD42AF}"/>
              </a:ext>
            </a:extLst>
          </p:cNvPr>
          <p:cNvSpPr/>
          <p:nvPr/>
        </p:nvSpPr>
        <p:spPr>
          <a:xfrm>
            <a:off x="4220584" y="77176"/>
            <a:ext cx="3462807" cy="707886"/>
          </a:xfrm>
          <a:prstGeom prst="rect">
            <a:avLst/>
          </a:prstGeom>
        </p:spPr>
        <p:txBody>
          <a:bodyPr wrap="none">
            <a:spAutoFit/>
          </a:bodyPr>
          <a:lstStyle/>
          <a:p>
            <a:r>
              <a:rPr lang="pt-BR" sz="4000" b="1" dirty="0">
                <a:latin typeface="Times New Roman" panose="02020603050405020304" pitchFamily="18" charset="0"/>
                <a:ea typeface="Times New Roman" panose="02020603050405020304" pitchFamily="18" charset="0"/>
              </a:rPr>
              <a:t>1. Các bộ phận</a:t>
            </a:r>
            <a:endParaRPr lang="en-US" sz="4000" dirty="0"/>
          </a:p>
        </p:txBody>
      </p:sp>
    </p:spTree>
    <p:extLst>
      <p:ext uri="{BB962C8B-B14F-4D97-AF65-F5344CB8AC3E}">
        <p14:creationId xmlns:p14="http://schemas.microsoft.com/office/powerpoint/2010/main" val="36303569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1000"/>
                                        <p:tgtEl>
                                          <p:spTgt spid="31"/>
                                        </p:tgtEl>
                                      </p:cBhvr>
                                    </p:animEffect>
                                    <p:anim calcmode="lin" valueType="num">
                                      <p:cBhvr>
                                        <p:cTn id="106" dur="1000" fill="hold"/>
                                        <p:tgtEl>
                                          <p:spTgt spid="31"/>
                                        </p:tgtEl>
                                        <p:attrNameLst>
                                          <p:attrName>ppt_x</p:attrName>
                                        </p:attrNameLst>
                                      </p:cBhvr>
                                      <p:tavLst>
                                        <p:tav tm="0">
                                          <p:val>
                                            <p:strVal val="#ppt_x"/>
                                          </p:val>
                                        </p:tav>
                                        <p:tav tm="100000">
                                          <p:val>
                                            <p:strVal val="#ppt_x"/>
                                          </p:val>
                                        </p:tav>
                                      </p:tavLst>
                                    </p:anim>
                                    <p:anim calcmode="lin" valueType="num">
                                      <p:cBhvr>
                                        <p:cTn id="10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7" grpId="0"/>
      <p:bldP spid="18" grpId="0"/>
      <p:bldP spid="19" grpId="0"/>
      <p:bldP spid="22" grpId="0"/>
      <p:bldP spid="24" grpId="0"/>
      <p:bldP spid="25" grpId="0"/>
      <p:bldP spid="26"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663178" y="0"/>
            <a:ext cx="6395506" cy="1077218"/>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lớn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VHVN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triển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609601" y="1500996"/>
            <a:ext cx="6867970" cy="2677656"/>
          </a:xfrm>
          <a:prstGeom prst="rect">
            <a:avLst/>
          </a:prstGeom>
          <a:noFill/>
        </p:spPr>
        <p:txBody>
          <a:bodyPr wrap="square" rtlCol="0">
            <a:spAutoFit/>
            <a:scene3d>
              <a:camera prst="orthographicFront"/>
              <a:lightRig rig="threePt" dir="t"/>
            </a:scene3d>
            <a:sp3d contourW="12700"/>
          </a:bodyPr>
          <a:lstStyle/>
          <a:p>
            <a:pPr marL="114300" lvl="0" algn="just">
              <a:defRPr/>
            </a:pPr>
            <a:r>
              <a:rPr lang="vi-VN" sz="2800" b="1" dirty="0">
                <a:solidFill>
                  <a:srgbClr val="C00000"/>
                </a:solidFill>
                <a:latin typeface="Times New Roman" panose="02020603050405020304" pitchFamily="18" charset="0"/>
              </a:rPr>
              <a:t>- Thể hiện tư tưởng, tình cảm của con người VN trong 5 mối quan hệ đa dạng: với thế giới tự nhiên, quốc gia dân tộc, xã hộ và bản thân.</a:t>
            </a:r>
          </a:p>
          <a:p>
            <a:pPr marL="114300" lvl="0" algn="just">
              <a:defRPr/>
            </a:pPr>
            <a:r>
              <a:rPr lang="vi-VN" sz="2800" b="1" dirty="0">
                <a:solidFill>
                  <a:srgbClr val="C00000"/>
                </a:solidFill>
                <a:latin typeface="Times New Roman" panose="02020603050405020304" pitchFamily="18" charset="0"/>
              </a:rPr>
              <a:t>- </a:t>
            </a:r>
            <a:r>
              <a:rPr lang="en-US" sz="2800" b="1" dirty="0">
                <a:solidFill>
                  <a:srgbClr val="C00000"/>
                </a:solidFill>
                <a:latin typeface="Times New Roman" panose="02020603050405020304" pitchFamily="18" charset="0"/>
              </a:rPr>
              <a:t>Ả</a:t>
            </a:r>
            <a:r>
              <a:rPr lang="vi-VN" sz="2800" b="1" dirty="0" smtClean="0">
                <a:solidFill>
                  <a:srgbClr val="C00000"/>
                </a:solidFill>
                <a:latin typeface="Times New Roman" panose="02020603050405020304" pitchFamily="18" charset="0"/>
              </a:rPr>
              <a:t>nh </a:t>
            </a:r>
            <a:r>
              <a:rPr lang="vi-VN" sz="2800" b="1" dirty="0">
                <a:solidFill>
                  <a:srgbClr val="C00000"/>
                </a:solidFill>
                <a:latin typeface="Times New Roman" panose="02020603050405020304" pitchFamily="18" charset="0"/>
              </a:rPr>
              <a:t>hưởng truyền thống và tiếp biến VHNN.</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472" y="2427688"/>
            <a:ext cx="5963528" cy="4467141"/>
          </a:xfrm>
          <a:prstGeom prst="rect">
            <a:avLst/>
          </a:prstGeom>
        </p:spPr>
      </p:pic>
      <p:sp>
        <p:nvSpPr>
          <p:cNvPr id="10" name="Rectangle 9">
            <a:extLst>
              <a:ext uri="{FF2B5EF4-FFF2-40B4-BE49-F238E27FC236}">
                <a16:creationId xmlns:a16="http://schemas.microsoft.com/office/drawing/2014/main" id="{65487D8E-2EEE-4240-81A0-459720EFF532}"/>
              </a:ext>
            </a:extLst>
          </p:cNvPr>
          <p:cNvSpPr/>
          <p:nvPr/>
        </p:nvSpPr>
        <p:spPr>
          <a:xfrm>
            <a:off x="509425" y="4166818"/>
            <a:ext cx="6573216" cy="3108543"/>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 Các tác giả VHTĐ: </a:t>
            </a:r>
          </a:p>
          <a:p>
            <a:pPr marL="114300" lvl="0" algn="just">
              <a:defRPr/>
            </a:pPr>
            <a:r>
              <a:rPr lang="vi-VN" sz="2800" b="1" dirty="0">
                <a:solidFill>
                  <a:srgbClr val="C00000"/>
                </a:solidFill>
                <a:latin typeface="Times New Roman" panose="02020603050405020304" pitchFamily="18" charset="0"/>
              </a:rPr>
              <a:t>+ Tiếp thu lời ăn tiếng nói, tư tưởng nhân đạo của VHDG và truyền thống văn hóa dân tộc.</a:t>
            </a:r>
          </a:p>
          <a:p>
            <a:pPr marL="114300" lvl="0" algn="just">
              <a:defRPr/>
            </a:pPr>
            <a:r>
              <a:rPr lang="vi-VN" sz="2800" b="1" dirty="0">
                <a:solidFill>
                  <a:srgbClr val="C00000"/>
                </a:solidFill>
                <a:latin typeface="Times New Roman" panose="02020603050405020304" pitchFamily="18" charset="0"/>
              </a:rPr>
              <a:t>+ Việt hóa các yếu tố tiếp thu từ VH Trung Quốc: thể loại, đề tài, thi liệu,...</a:t>
            </a:r>
          </a:p>
          <a:p>
            <a:pPr marL="114300" lvl="0" algn="just">
              <a:defRPr/>
            </a:pPr>
            <a:endParaRPr lang="vi-VN" sz="28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34005732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5071773"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So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sánh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VHTĐ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VHHĐ</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214" y="4263865"/>
            <a:ext cx="3278064" cy="2455522"/>
          </a:xfrm>
          <a:prstGeom prst="rect">
            <a:avLst/>
          </a:prstGeom>
        </p:spPr>
      </p:pic>
      <p:graphicFrame>
        <p:nvGraphicFramePr>
          <p:cNvPr id="2" name="Table 1">
            <a:extLst>
              <a:ext uri="{FF2B5EF4-FFF2-40B4-BE49-F238E27FC236}">
                <a16:creationId xmlns:a16="http://schemas.microsoft.com/office/drawing/2014/main" id="{EAB76B0D-E301-42C6-95F9-CD277D7F5983}"/>
              </a:ext>
            </a:extLst>
          </p:cNvPr>
          <p:cNvGraphicFramePr>
            <a:graphicFrameLocks noGrp="1"/>
          </p:cNvGraphicFramePr>
          <p:nvPr>
            <p:extLst>
              <p:ext uri="{D42A27DB-BD31-4B8C-83A1-F6EECF244321}">
                <p14:modId xmlns:p14="http://schemas.microsoft.com/office/powerpoint/2010/main" val="1225990516"/>
              </p:ext>
            </p:extLst>
          </p:nvPr>
        </p:nvGraphicFramePr>
        <p:xfrm>
          <a:off x="609601" y="1084362"/>
          <a:ext cx="10320470" cy="5888736"/>
        </p:xfrm>
        <a:graphic>
          <a:graphicData uri="http://schemas.openxmlformats.org/drawingml/2006/table">
            <a:tbl>
              <a:tblPr firstRow="1" firstCol="1" lastRow="1" lastCol="1" bandRow="1" bandCol="1"/>
              <a:tblGrid>
                <a:gridCol w="1973452">
                  <a:extLst>
                    <a:ext uri="{9D8B030D-6E8A-4147-A177-3AD203B41FA5}">
                      <a16:colId xmlns:a16="http://schemas.microsoft.com/office/drawing/2014/main" val="2133577689"/>
                    </a:ext>
                  </a:extLst>
                </a:gridCol>
                <a:gridCol w="4423059">
                  <a:extLst>
                    <a:ext uri="{9D8B030D-6E8A-4147-A177-3AD203B41FA5}">
                      <a16:colId xmlns:a16="http://schemas.microsoft.com/office/drawing/2014/main" val="4254037771"/>
                    </a:ext>
                  </a:extLst>
                </a:gridCol>
                <a:gridCol w="3923959">
                  <a:extLst>
                    <a:ext uri="{9D8B030D-6E8A-4147-A177-3AD203B41FA5}">
                      <a16:colId xmlns:a16="http://schemas.microsoft.com/office/drawing/2014/main" val="2781138801"/>
                    </a:ext>
                  </a:extLst>
                </a:gridCol>
              </a:tblGrid>
              <a:tr h="242385">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VHTĐ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VHHĐ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12851943"/>
                  </a:ext>
                </a:extLst>
              </a:tr>
              <a:tr h="242385">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Chữ 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Chữ Hán, chữ Nôm.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Chữ quốc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12139624"/>
                  </a:ext>
                </a:extLst>
              </a:tr>
              <a:tr h="2014215">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Tiếp thu từ VH Trung Quốc: cáo, hịch, phú, thơ Đường luật, truyện kí, tiểu thuyết chương hồi,...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Sáng tạo trên cơ sở tiếp thu: thơ Đường luật viết bằng chữ Nôm.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Thể loại VH dân tộc: truyện thơ, ngâm khúc, hát nói.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Tiếp thu từ VHTĐ: thơ Đường luật, câu đối,...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Thể loại VHHĐ: thơ tự do, truyện ngắn, tiểu thuyết, phóng sự, kịch nói,...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22483466"/>
                  </a:ext>
                </a:extLst>
              </a:tr>
              <a:tr h="1296197">
                <a:tc>
                  <a:txBody>
                    <a:bodyPr/>
                    <a:lstStyle/>
                    <a:p>
                      <a:pPr>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Tiếp thu từ nước ngoài.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Văn hóa, văn học Trung Quốc.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Văn hóa, văn học Trung Quốc.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Văn hóa, văn học phương Tây, Nga- Xô Viết, Mĩ- Latinh.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45542972"/>
                  </a:ext>
                </a:extLst>
              </a:tr>
            </a:tbl>
          </a:graphicData>
        </a:graphic>
      </p:graphicFrame>
    </p:spTree>
    <p:extLst>
      <p:ext uri="{BB962C8B-B14F-4D97-AF65-F5344CB8AC3E}">
        <p14:creationId xmlns:p14="http://schemas.microsoft.com/office/powerpoint/2010/main" val="106914699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5499775"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 VH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viết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VN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từ</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thế</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kỉ</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X-XIX</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354674"/>
            <a:ext cx="3200771" cy="4041521"/>
            <a:chOff x="319328" y="1585057"/>
            <a:chExt cx="2235011"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2235011"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72256" y="2259973"/>
              <a:ext cx="1563069" cy="606139"/>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a. </a:t>
              </a:r>
              <a:r>
                <a:rPr lang="en-US" sz="2400" i="1" dirty="0" err="1">
                  <a:solidFill>
                    <a:prstClr val="white"/>
                  </a:solidFill>
                  <a:latin typeface="Times New Roman" panose="02020603050405020304" pitchFamily="18" charset="0"/>
                </a:rPr>
                <a:t>Các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thành</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phần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chủ</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yếu</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của</a:t>
              </a:r>
              <a:r>
                <a:rPr lang="en-US" sz="2400" i="1" dirty="0">
                  <a:solidFill>
                    <a:prstClr val="white"/>
                  </a:solidFill>
                  <a:latin typeface="Times New Roman" panose="02020603050405020304" pitchFamily="18" charset="0"/>
                </a:rPr>
                <a:t> VHTĐ</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13" name="图片 8">
            <a:extLst>
              <a:ext uri="{FF2B5EF4-FFF2-40B4-BE49-F238E27FC236}">
                <a16:creationId xmlns:a16="http://schemas.microsoft.com/office/drawing/2014/main" id="{3824AF60-087E-4DDD-959D-A8D9C8F43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804" y="1120513"/>
            <a:ext cx="3200773" cy="3162711"/>
          </a:xfrm>
          <a:prstGeom prst="rect">
            <a:avLst/>
          </a:prstGeom>
        </p:spPr>
      </p:pic>
      <p:sp>
        <p:nvSpPr>
          <p:cNvPr id="14" name="文本框 12">
            <a:extLst>
              <a:ext uri="{FF2B5EF4-FFF2-40B4-BE49-F238E27FC236}">
                <a16:creationId xmlns:a16="http://schemas.microsoft.com/office/drawing/2014/main" id="{28BE9A09-A2BE-40F2-ABF4-BF8BC27ED8A1}"/>
              </a:ext>
            </a:extLst>
          </p:cNvPr>
          <p:cNvSpPr txBox="1"/>
          <p:nvPr/>
        </p:nvSpPr>
        <p:spPr>
          <a:xfrm rot="21221573">
            <a:off x="4424782" y="2045452"/>
            <a:ext cx="2143428" cy="830998"/>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b. Các giai đoạn phát triển</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8" name="图片 8">
            <a:extLst>
              <a:ext uri="{FF2B5EF4-FFF2-40B4-BE49-F238E27FC236}">
                <a16:creationId xmlns:a16="http://schemas.microsoft.com/office/drawing/2014/main" id="{E56EC61E-542A-4A77-B207-3CA0C32A7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092" y="886777"/>
            <a:ext cx="3200773" cy="3162711"/>
          </a:xfrm>
          <a:prstGeom prst="rect">
            <a:avLst/>
          </a:prstGeom>
        </p:spPr>
      </p:pic>
      <p:sp>
        <p:nvSpPr>
          <p:cNvPr id="19" name="文本框 12">
            <a:extLst>
              <a:ext uri="{FF2B5EF4-FFF2-40B4-BE49-F238E27FC236}">
                <a16:creationId xmlns:a16="http://schemas.microsoft.com/office/drawing/2014/main" id="{B20FD7F1-113B-4A36-B2D4-76463BBE2812}"/>
              </a:ext>
            </a:extLst>
          </p:cNvPr>
          <p:cNvSpPr txBox="1"/>
          <p:nvPr/>
        </p:nvSpPr>
        <p:spPr>
          <a:xfrm rot="21221573">
            <a:off x="8632070" y="1627051"/>
            <a:ext cx="2143428" cy="120032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c. Những đặc điểm lớn về nội dung</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20" name="图片 8">
            <a:extLst>
              <a:ext uri="{FF2B5EF4-FFF2-40B4-BE49-F238E27FC236}">
                <a16:creationId xmlns:a16="http://schemas.microsoft.com/office/drawing/2014/main" id="{4D89252D-E407-466E-BBFD-1E8F15564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939" y="3807497"/>
            <a:ext cx="3200773" cy="3162711"/>
          </a:xfrm>
          <a:prstGeom prst="rect">
            <a:avLst/>
          </a:prstGeom>
        </p:spPr>
      </p:pic>
      <p:sp>
        <p:nvSpPr>
          <p:cNvPr id="22" name="文本框 12">
            <a:extLst>
              <a:ext uri="{FF2B5EF4-FFF2-40B4-BE49-F238E27FC236}">
                <a16:creationId xmlns:a16="http://schemas.microsoft.com/office/drawing/2014/main" id="{F5BACCFF-5236-4E9B-AA9E-167553C75FA7}"/>
              </a:ext>
            </a:extLst>
          </p:cNvPr>
          <p:cNvSpPr txBox="1"/>
          <p:nvPr/>
        </p:nvSpPr>
        <p:spPr>
          <a:xfrm rot="21221573">
            <a:off x="5143153" y="4719716"/>
            <a:ext cx="2143428" cy="120032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d. Các đặc điểm nghệ thuật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29" name="图片 8">
            <a:extLst>
              <a:ext uri="{FF2B5EF4-FFF2-40B4-BE49-F238E27FC236}">
                <a16:creationId xmlns:a16="http://schemas.microsoft.com/office/drawing/2014/main" id="{E0F513D5-2E07-4BF6-A126-5504ADA2B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367" y="3695279"/>
            <a:ext cx="3200773" cy="3162711"/>
          </a:xfrm>
          <a:prstGeom prst="rect">
            <a:avLst/>
          </a:prstGeom>
        </p:spPr>
      </p:pic>
      <p:sp>
        <p:nvSpPr>
          <p:cNvPr id="30" name="文本框 12">
            <a:extLst>
              <a:ext uri="{FF2B5EF4-FFF2-40B4-BE49-F238E27FC236}">
                <a16:creationId xmlns:a16="http://schemas.microsoft.com/office/drawing/2014/main" id="{85EA946A-544F-4EA9-96BA-7BF601DD251C}"/>
              </a:ext>
            </a:extLst>
          </p:cNvPr>
          <p:cNvSpPr txBox="1"/>
          <p:nvPr/>
        </p:nvSpPr>
        <p:spPr>
          <a:xfrm rot="21221573">
            <a:off x="8531581" y="4792164"/>
            <a:ext cx="2143428" cy="830997"/>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e. Các thể loại VHTĐ đã học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2084811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19" grpId="0"/>
      <p:bldP spid="22"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5499775"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4. VH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VN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kỉ</a:t>
            </a:r>
            <a:r>
              <a:rPr lang="en-US" sz="3200" b="1" dirty="0">
                <a:solidFill>
                  <a:srgbClr val="002060"/>
                </a:solidFill>
                <a:latin typeface="Times New Roman" panose="02020603050405020304" pitchFamily="18" charset="0"/>
                <a:cs typeface="Times New Roman" panose="02020603050405020304" pitchFamily="18" charset="0"/>
              </a:rPr>
              <a:t> X-XIX</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354674"/>
            <a:ext cx="5348353" cy="4041521"/>
            <a:chOff x="319328" y="1585057"/>
            <a:chExt cx="3734609"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0045" y="2466183"/>
              <a:ext cx="2992885" cy="233130"/>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VH viết bằng chữ Hán.</a:t>
              </a:r>
            </a:p>
          </p:txBody>
        </p:sp>
      </p:grpSp>
      <p:pic>
        <p:nvPicPr>
          <p:cNvPr id="13" name="图片 8">
            <a:extLst>
              <a:ext uri="{FF2B5EF4-FFF2-40B4-BE49-F238E27FC236}">
                <a16:creationId xmlns:a16="http://schemas.microsoft.com/office/drawing/2014/main" id="{83EE6483-4680-4D19-9B95-6F590620A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704" y="696286"/>
            <a:ext cx="5021995" cy="4348794"/>
          </a:xfrm>
          <a:prstGeom prst="rect">
            <a:avLst/>
          </a:prstGeom>
        </p:spPr>
      </p:pic>
      <p:sp>
        <p:nvSpPr>
          <p:cNvPr id="14" name="文本框 12">
            <a:extLst>
              <a:ext uri="{FF2B5EF4-FFF2-40B4-BE49-F238E27FC236}">
                <a16:creationId xmlns:a16="http://schemas.microsoft.com/office/drawing/2014/main" id="{6420B175-E006-46A1-87BE-5604B397EE58}"/>
              </a:ext>
            </a:extLst>
          </p:cNvPr>
          <p:cNvSpPr txBox="1"/>
          <p:nvPr/>
        </p:nvSpPr>
        <p:spPr>
          <a:xfrm rot="21221573">
            <a:off x="7546364" y="1626212"/>
            <a:ext cx="3690755" cy="2308324"/>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 VH </a:t>
            </a:r>
            <a:r>
              <a:rPr lang="en-US" sz="2400" i="1" dirty="0" err="1">
                <a:solidFill>
                  <a:prstClr val="white"/>
                </a:solidFill>
                <a:latin typeface="Times New Roman" panose="02020603050405020304" pitchFamily="18" charset="0"/>
              </a:rPr>
              <a:t>viết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bằng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chữ</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Nôm</a:t>
            </a:r>
            <a:r>
              <a:rPr lang="en-US" sz="2400" i="1" dirty="0">
                <a:solidFill>
                  <a:prstClr val="white"/>
                </a:solidFill>
                <a:latin typeface="Times New Roman" panose="02020603050405020304" pitchFamily="18" charset="0"/>
              </a:rPr>
              <a:t>.</a:t>
            </a:r>
          </a:p>
          <a:p>
            <a:pPr lvl="0" algn="just">
              <a:defRPr/>
            </a:pP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thế</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kỉ</a:t>
            </a:r>
            <a:r>
              <a:rPr lang="en-US" sz="2400" i="1" dirty="0">
                <a:solidFill>
                  <a:prstClr val="white"/>
                </a:solidFill>
                <a:latin typeface="Times New Roman" panose="02020603050405020304" pitchFamily="18" charset="0"/>
              </a:rPr>
              <a:t> X- XIV.</a:t>
            </a:r>
          </a:p>
          <a:p>
            <a:pPr lvl="0" algn="just">
              <a:defRPr/>
            </a:pP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thế</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kỉ</a:t>
            </a:r>
            <a:r>
              <a:rPr lang="en-US" sz="2400" i="1" dirty="0">
                <a:solidFill>
                  <a:prstClr val="white"/>
                </a:solidFill>
                <a:latin typeface="Times New Roman" panose="02020603050405020304" pitchFamily="18" charset="0"/>
              </a:rPr>
              <a:t> XV- XVII.</a:t>
            </a:r>
          </a:p>
          <a:p>
            <a:pPr lvl="0" algn="just">
              <a:defRPr/>
            </a:pP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thế</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kỉ</a:t>
            </a:r>
            <a:r>
              <a:rPr lang="en-US" sz="2400" i="1" dirty="0">
                <a:solidFill>
                  <a:prstClr val="white"/>
                </a:solidFill>
                <a:latin typeface="Times New Roman" panose="02020603050405020304" pitchFamily="18" charset="0"/>
              </a:rPr>
              <a:t> XVIII- </a:t>
            </a:r>
            <a:r>
              <a:rPr lang="en-US" sz="2400" i="1" dirty="0" err="1">
                <a:solidFill>
                  <a:prstClr val="white"/>
                </a:solidFill>
                <a:latin typeface="Times New Roman" panose="02020603050405020304" pitchFamily="18" charset="0"/>
              </a:rPr>
              <a:t>nửa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đầu</a:t>
            </a:r>
            <a:r>
              <a:rPr lang="en-US" sz="2400" i="1" dirty="0">
                <a:solidFill>
                  <a:prstClr val="white"/>
                </a:solidFill>
                <a:latin typeface="Times New Roman" panose="02020603050405020304" pitchFamily="18" charset="0"/>
              </a:rPr>
              <a:t> XIX.</a:t>
            </a:r>
          </a:p>
          <a:p>
            <a:pPr lvl="0" algn="just">
              <a:defRPr/>
            </a:pP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Nửa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cuối</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thế</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kỉ</a:t>
            </a:r>
            <a:r>
              <a:rPr lang="en-US" sz="2400" i="1" dirty="0">
                <a:solidFill>
                  <a:prstClr val="white"/>
                </a:solidFill>
                <a:latin typeface="Times New Roman" panose="02020603050405020304" pitchFamily="18" charset="0"/>
              </a:rPr>
              <a:t> XIX.</a:t>
            </a:r>
          </a:p>
        </p:txBody>
      </p:sp>
    </p:spTree>
    <p:extLst>
      <p:ext uri="{BB962C8B-B14F-4D97-AF65-F5344CB8AC3E}">
        <p14:creationId xmlns:p14="http://schemas.microsoft.com/office/powerpoint/2010/main" val="346442905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5499775"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4. VH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VN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thế</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kỉ</a:t>
            </a:r>
            <a:r>
              <a:rPr lang="en-US" sz="3200" b="1" dirty="0">
                <a:solidFill>
                  <a:srgbClr val="002060"/>
                </a:solidFill>
                <a:latin typeface="Times New Roman" panose="02020603050405020304" pitchFamily="18" charset="0"/>
                <a:cs typeface="Times New Roman" panose="02020603050405020304" pitchFamily="18" charset="0"/>
              </a:rPr>
              <a:t> X-XIX</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6096000" y="1003559"/>
            <a:ext cx="4707731" cy="4041521"/>
            <a:chOff x="4467888" y="1407752"/>
            <a:chExt cx="3287280" cy="2040876"/>
          </a:xfrm>
        </p:grpSpPr>
        <p:pic>
          <p:nvPicPr>
            <p:cNvPr id="15" name="图片 8">
              <a:extLst>
                <a:ext uri="{FF2B5EF4-FFF2-40B4-BE49-F238E27FC236}">
                  <a16:creationId xmlns:a16="http://schemas.microsoft.com/office/drawing/2014/main"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id="{7F3A4AB6-E131-47B3-8298-97296D5CCADC}"/>
                </a:ext>
              </a:extLst>
            </p:cNvPr>
            <p:cNvSpPr txBox="1"/>
            <p:nvPr/>
          </p:nvSpPr>
          <p:spPr>
            <a:xfrm rot="21221573">
              <a:off x="4775963" y="2218373"/>
              <a:ext cx="2420281" cy="419635"/>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 VH </a:t>
              </a:r>
              <a:r>
                <a:rPr lang="en-US" sz="2400" i="1" dirty="0" err="1">
                  <a:solidFill>
                    <a:prstClr val="white"/>
                  </a:solidFill>
                  <a:latin typeface="Times New Roman" panose="02020603050405020304" pitchFamily="18" charset="0"/>
                </a:rPr>
                <a:t>viết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bằng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chữ</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Nôm</a:t>
              </a:r>
              <a:r>
                <a:rPr lang="en-US" sz="2400" i="1" dirty="0">
                  <a:solidFill>
                    <a:prstClr val="white"/>
                  </a:solidFill>
                  <a:latin typeface="Times New Roman" panose="02020603050405020304" pitchFamily="18" charset="0"/>
                </a:rPr>
                <a:t>.</a:t>
              </a:r>
            </a:p>
            <a:p>
              <a:pPr lvl="0" algn="just">
                <a:defRPr/>
              </a:pPr>
              <a:endParaRPr lang="en-US" sz="2400" i="1" dirty="0">
                <a:solidFill>
                  <a:prstClr val="white"/>
                </a:solidFill>
                <a:latin typeface="Times New Roman" panose="02020603050405020304" pitchFamily="18" charset="0"/>
              </a:endParaRPr>
            </a:p>
          </p:txBody>
        </p:sp>
      </p:grpSp>
      <p:pic>
        <p:nvPicPr>
          <p:cNvPr id="13" name="图片 8">
            <a:extLst>
              <a:ext uri="{FF2B5EF4-FFF2-40B4-BE49-F238E27FC236}">
                <a16:creationId xmlns:a16="http://schemas.microsoft.com/office/drawing/2014/main" id="{40039D27-7847-4656-92C8-6DAB714A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25" y="1354674"/>
            <a:ext cx="5348353" cy="4041521"/>
          </a:xfrm>
          <a:prstGeom prst="rect">
            <a:avLst/>
          </a:prstGeom>
        </p:spPr>
      </p:pic>
      <p:sp>
        <p:nvSpPr>
          <p:cNvPr id="14" name="文本框 12">
            <a:extLst>
              <a:ext uri="{FF2B5EF4-FFF2-40B4-BE49-F238E27FC236}">
                <a16:creationId xmlns:a16="http://schemas.microsoft.com/office/drawing/2014/main" id="{C8334FD4-B131-448F-BEF4-6DF8191AFC44}"/>
              </a:ext>
            </a:extLst>
          </p:cNvPr>
          <p:cNvSpPr txBox="1"/>
          <p:nvPr/>
        </p:nvSpPr>
        <p:spPr>
          <a:xfrm rot="21221573">
            <a:off x="528199" y="3099557"/>
            <a:ext cx="4286127" cy="461664"/>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VH viết bằng chữ Hán.</a:t>
            </a:r>
          </a:p>
        </p:txBody>
      </p:sp>
    </p:spTree>
    <p:extLst>
      <p:ext uri="{BB962C8B-B14F-4D97-AF65-F5344CB8AC3E}">
        <p14:creationId xmlns:p14="http://schemas.microsoft.com/office/powerpoint/2010/main" val="103584370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4855816"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triển</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354674"/>
            <a:ext cx="3402107" cy="2543265"/>
            <a:chOff x="319328" y="1585057"/>
            <a:chExt cx="2375598" cy="1284291"/>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2375598" cy="1284291"/>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76116" y="2038569"/>
              <a:ext cx="1751036" cy="233130"/>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Từ thế kỉ X- XIV.</a:t>
              </a:r>
            </a:p>
          </p:txBody>
        </p:sp>
      </p:grpSp>
      <p:pic>
        <p:nvPicPr>
          <p:cNvPr id="13" name="图片 8">
            <a:extLst>
              <a:ext uri="{FF2B5EF4-FFF2-40B4-BE49-F238E27FC236}">
                <a16:creationId xmlns:a16="http://schemas.microsoft.com/office/drawing/2014/main" id="{943BBD16-1C3C-418B-B1A8-B2C70C3D2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443" y="1003560"/>
            <a:ext cx="3696643" cy="2543265"/>
          </a:xfrm>
          <a:prstGeom prst="rect">
            <a:avLst/>
          </a:prstGeom>
        </p:spPr>
      </p:pic>
      <p:sp>
        <p:nvSpPr>
          <p:cNvPr id="14" name="文本框 12">
            <a:extLst>
              <a:ext uri="{FF2B5EF4-FFF2-40B4-BE49-F238E27FC236}">
                <a16:creationId xmlns:a16="http://schemas.microsoft.com/office/drawing/2014/main" id="{5D9DF6DB-7A09-4F62-A1B4-43770061DDD6}"/>
              </a:ext>
            </a:extLst>
          </p:cNvPr>
          <p:cNvSpPr txBox="1"/>
          <p:nvPr/>
        </p:nvSpPr>
        <p:spPr>
          <a:xfrm rot="21221573">
            <a:off x="4594749" y="1859695"/>
            <a:ext cx="2678033" cy="830997"/>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thế</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kỉ</a:t>
            </a:r>
            <a:r>
              <a:rPr lang="en-US" sz="2400" i="1" dirty="0">
                <a:solidFill>
                  <a:prstClr val="white"/>
                </a:solidFill>
                <a:latin typeface="Times New Roman" panose="02020603050405020304" pitchFamily="18" charset="0"/>
              </a:rPr>
              <a:t> XV- XVII.</a:t>
            </a:r>
          </a:p>
        </p:txBody>
      </p:sp>
      <p:pic>
        <p:nvPicPr>
          <p:cNvPr id="18" name="图片 8">
            <a:extLst>
              <a:ext uri="{FF2B5EF4-FFF2-40B4-BE49-F238E27FC236}">
                <a16:creationId xmlns:a16="http://schemas.microsoft.com/office/drawing/2014/main" id="{B8111D61-1222-4349-81B2-4A21B07C5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486" y="1241722"/>
            <a:ext cx="3696643" cy="3173516"/>
          </a:xfrm>
          <a:prstGeom prst="rect">
            <a:avLst/>
          </a:prstGeom>
        </p:spPr>
      </p:pic>
      <p:sp>
        <p:nvSpPr>
          <p:cNvPr id="19" name="文本框 12">
            <a:extLst>
              <a:ext uri="{FF2B5EF4-FFF2-40B4-BE49-F238E27FC236}">
                <a16:creationId xmlns:a16="http://schemas.microsoft.com/office/drawing/2014/main" id="{6138526B-CD12-4286-8B04-8CE2702E1403}"/>
              </a:ext>
            </a:extLst>
          </p:cNvPr>
          <p:cNvSpPr txBox="1"/>
          <p:nvPr/>
        </p:nvSpPr>
        <p:spPr>
          <a:xfrm rot="21221573">
            <a:off x="8650690" y="2244435"/>
            <a:ext cx="2376488" cy="830997"/>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thế</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kỉ</a:t>
            </a:r>
            <a:r>
              <a:rPr lang="en-US" sz="2400" i="1" dirty="0">
                <a:solidFill>
                  <a:prstClr val="white"/>
                </a:solidFill>
                <a:latin typeface="Times New Roman" panose="02020603050405020304" pitchFamily="18" charset="0"/>
              </a:rPr>
              <a:t> XVIII- </a:t>
            </a:r>
            <a:r>
              <a:rPr lang="en-US" sz="2400" i="1" dirty="0" err="1">
                <a:solidFill>
                  <a:prstClr val="white"/>
                </a:solidFill>
                <a:latin typeface="Times New Roman" panose="02020603050405020304" pitchFamily="18" charset="0"/>
              </a:rPr>
              <a:t>nửa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đầu</a:t>
            </a:r>
            <a:r>
              <a:rPr lang="en-US" sz="2400" i="1" dirty="0">
                <a:solidFill>
                  <a:prstClr val="white"/>
                </a:solidFill>
                <a:latin typeface="Times New Roman" panose="02020603050405020304" pitchFamily="18" charset="0"/>
              </a:rPr>
              <a:t> XIX.</a:t>
            </a:r>
          </a:p>
        </p:txBody>
      </p:sp>
      <p:pic>
        <p:nvPicPr>
          <p:cNvPr id="20" name="图片 8">
            <a:extLst>
              <a:ext uri="{FF2B5EF4-FFF2-40B4-BE49-F238E27FC236}">
                <a16:creationId xmlns:a16="http://schemas.microsoft.com/office/drawing/2014/main" id="{2E1819C2-1F8B-40A2-B2F3-FD2511414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086" y="3269810"/>
            <a:ext cx="4021102" cy="3452060"/>
          </a:xfrm>
          <a:prstGeom prst="rect">
            <a:avLst/>
          </a:prstGeom>
        </p:spPr>
      </p:pic>
      <p:sp>
        <p:nvSpPr>
          <p:cNvPr id="22" name="文本框 12">
            <a:extLst>
              <a:ext uri="{FF2B5EF4-FFF2-40B4-BE49-F238E27FC236}">
                <a16:creationId xmlns:a16="http://schemas.microsoft.com/office/drawing/2014/main" id="{6568FC1C-0DE3-49A1-8FD1-09EDB65F61B4}"/>
              </a:ext>
            </a:extLst>
          </p:cNvPr>
          <p:cNvSpPr txBox="1"/>
          <p:nvPr/>
        </p:nvSpPr>
        <p:spPr>
          <a:xfrm rot="21221573">
            <a:off x="3943885" y="4496375"/>
            <a:ext cx="3079111" cy="830997"/>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thế</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kỉ</a:t>
            </a:r>
            <a:r>
              <a:rPr lang="en-US" sz="2400" i="1" dirty="0">
                <a:solidFill>
                  <a:prstClr val="white"/>
                </a:solidFill>
                <a:latin typeface="Times New Roman" panose="02020603050405020304" pitchFamily="18" charset="0"/>
              </a:rPr>
              <a:t> XVIII- </a:t>
            </a:r>
            <a:r>
              <a:rPr lang="en-US" sz="2400" i="1" dirty="0" err="1">
                <a:solidFill>
                  <a:prstClr val="white"/>
                </a:solidFill>
                <a:latin typeface="Times New Roman" panose="02020603050405020304" pitchFamily="18" charset="0"/>
              </a:rPr>
              <a:t>nửa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đầu</a:t>
            </a:r>
            <a:r>
              <a:rPr lang="en-US" sz="2400" i="1" dirty="0">
                <a:solidFill>
                  <a:prstClr val="white"/>
                </a:solidFill>
                <a:latin typeface="Times New Roman" panose="02020603050405020304" pitchFamily="18" charset="0"/>
              </a:rPr>
              <a:t> XIX.</a:t>
            </a:r>
          </a:p>
        </p:txBody>
      </p:sp>
    </p:spTree>
    <p:extLst>
      <p:ext uri="{BB962C8B-B14F-4D97-AF65-F5344CB8AC3E}">
        <p14:creationId xmlns:p14="http://schemas.microsoft.com/office/powerpoint/2010/main" val="186865595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P spid="19"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6264857"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đặc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điểm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lớn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nội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dung</a:t>
            </a: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2052089" y="1693628"/>
            <a:ext cx="4010417" cy="3030499"/>
            <a:chOff x="1644136" y="1756221"/>
            <a:chExt cx="2800365" cy="1530333"/>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136" y="1756221"/>
              <a:ext cx="2800365" cy="1530333"/>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2097210" y="2279490"/>
              <a:ext cx="2012981" cy="233130"/>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Nội dung yêu nước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13" name="图片 8">
            <a:extLst>
              <a:ext uri="{FF2B5EF4-FFF2-40B4-BE49-F238E27FC236}">
                <a16:creationId xmlns:a16="http://schemas.microsoft.com/office/drawing/2014/main" id="{F9DBB9CC-E948-434F-8A18-888EB6A88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975" y="1536501"/>
            <a:ext cx="3591502" cy="3083254"/>
          </a:xfrm>
          <a:prstGeom prst="rect">
            <a:avLst/>
          </a:prstGeom>
        </p:spPr>
      </p:pic>
      <p:sp>
        <p:nvSpPr>
          <p:cNvPr id="14" name="文本框 12">
            <a:extLst>
              <a:ext uri="{FF2B5EF4-FFF2-40B4-BE49-F238E27FC236}">
                <a16:creationId xmlns:a16="http://schemas.microsoft.com/office/drawing/2014/main" id="{1E8D5649-D39A-4271-B5B6-029E9430215C}"/>
              </a:ext>
            </a:extLst>
          </p:cNvPr>
          <p:cNvSpPr txBox="1"/>
          <p:nvPr/>
        </p:nvSpPr>
        <p:spPr>
          <a:xfrm rot="21221573">
            <a:off x="7309421" y="2602006"/>
            <a:ext cx="2668990" cy="461664"/>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Nội dung </a:t>
            </a:r>
            <a:r>
              <a:rPr lang="en-US" sz="2400" i="1" dirty="0" err="1">
                <a:solidFill>
                  <a:prstClr val="white"/>
                </a:solidFill>
                <a:latin typeface="Times New Roman" panose="02020603050405020304" pitchFamily="18" charset="0"/>
              </a:rPr>
              <a:t>nhân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đạo</a:t>
            </a:r>
            <a:endPar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6230382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1837362"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Đặc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điểm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354674"/>
            <a:ext cx="5348353" cy="4041521"/>
            <a:chOff x="319328" y="1585057"/>
            <a:chExt cx="3734609"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941733" y="2245441"/>
              <a:ext cx="1928904" cy="60613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Gắn liền với tư tưởng “trung quân ái quốc”.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24" name="图片 8">
            <a:extLst>
              <a:ext uri="{FF2B5EF4-FFF2-40B4-BE49-F238E27FC236}">
                <a16:creationId xmlns:a16="http://schemas.microsoft.com/office/drawing/2014/main" id="{2F4AAEE7-C5E6-4012-87E0-D9B19731D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723" y="743500"/>
            <a:ext cx="4707731" cy="4041521"/>
          </a:xfrm>
          <a:prstGeom prst="rect">
            <a:avLst/>
          </a:prstGeom>
        </p:spPr>
      </p:pic>
      <p:sp>
        <p:nvSpPr>
          <p:cNvPr id="25" name="文本框 12">
            <a:extLst>
              <a:ext uri="{FF2B5EF4-FFF2-40B4-BE49-F238E27FC236}">
                <a16:creationId xmlns:a16="http://schemas.microsoft.com/office/drawing/2014/main" id="{B01670F2-A166-4518-810B-17C4F85BB569}"/>
              </a:ext>
            </a:extLst>
          </p:cNvPr>
          <p:cNvSpPr txBox="1"/>
          <p:nvPr/>
        </p:nvSpPr>
        <p:spPr>
          <a:xfrm rot="21221573">
            <a:off x="6934919" y="2164097"/>
            <a:ext cx="3466097" cy="120032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K</a:t>
            </a:r>
            <a:r>
              <a:rPr lang="en-US" sz="2400" i="1" dirty="0" err="1">
                <a:solidFill>
                  <a:prstClr val="white"/>
                </a:solidFill>
                <a:latin typeface="Times New Roman" panose="02020603050405020304" pitchFamily="18" charset="0"/>
              </a:rPr>
              <a:t>hông</a:t>
            </a:r>
            <a:r>
              <a:rPr lang="vi-VN" sz="2400" i="1" dirty="0">
                <a:solidFill>
                  <a:prstClr val="white"/>
                </a:solidFill>
                <a:latin typeface="Times New Roman" panose="02020603050405020304" pitchFamily="18" charset="0"/>
              </a:rPr>
              <a:t> tách rời truyền thống yêu nước của dân tộc.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944614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1066268" y="1620037"/>
            <a:ext cx="6104912" cy="2308324"/>
          </a:xfrm>
          <a:prstGeom prst="rect">
            <a:avLst/>
          </a:prstGeom>
          <a:noFill/>
        </p:spPr>
        <p:txBody>
          <a:bodyPr wrap="square" rtlCol="0">
            <a:spAutoFit/>
          </a:bodyPr>
          <a:lstStyle/>
          <a:p>
            <a:pPr lvl="0" algn="ctr" defTabSz="457200">
              <a:defRPr/>
            </a:pP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I.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Ôn</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tập</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văn</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học</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dân</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gian</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2736561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1837362"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Biểu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hiện</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213549" y="1085859"/>
            <a:ext cx="4442229" cy="3356801"/>
            <a:chOff x="360334" y="1449312"/>
            <a:chExt cx="3101887" cy="1695108"/>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34" y="1449312"/>
              <a:ext cx="3101887" cy="1695108"/>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946823" y="1909661"/>
              <a:ext cx="1928904" cy="606139"/>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Ý</a:t>
              </a:r>
              <a:r>
                <a:rPr lang="vi-VN" sz="2400" i="1" dirty="0">
                  <a:solidFill>
                    <a:prstClr val="white"/>
                  </a:solidFill>
                  <a:latin typeface="Times New Roman" panose="02020603050405020304" pitchFamily="18" charset="0"/>
                </a:rPr>
                <a:t> thức độc lập, tự chủ, tự cường, tự hào dân tộc.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24" name="图片 8">
            <a:extLst>
              <a:ext uri="{FF2B5EF4-FFF2-40B4-BE49-F238E27FC236}">
                <a16:creationId xmlns:a16="http://schemas.microsoft.com/office/drawing/2014/main" id="{2F4AAEE7-C5E6-4012-87E0-D9B19731D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922" y="-166074"/>
            <a:ext cx="3910141" cy="3356801"/>
          </a:xfrm>
          <a:prstGeom prst="rect">
            <a:avLst/>
          </a:prstGeom>
        </p:spPr>
      </p:pic>
      <p:sp>
        <p:nvSpPr>
          <p:cNvPr id="25" name="文本框 12">
            <a:extLst>
              <a:ext uri="{FF2B5EF4-FFF2-40B4-BE49-F238E27FC236}">
                <a16:creationId xmlns:a16="http://schemas.microsoft.com/office/drawing/2014/main" id="{B01670F2-A166-4518-810B-17C4F85BB569}"/>
              </a:ext>
            </a:extLst>
          </p:cNvPr>
          <p:cNvSpPr txBox="1"/>
          <p:nvPr/>
        </p:nvSpPr>
        <p:spPr>
          <a:xfrm rot="21221573">
            <a:off x="8070583" y="515166"/>
            <a:ext cx="2750959" cy="1569660"/>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Lòng căm thù giặc, tinh thần quyết chiến quyết thắng kẻ thù xâm lược.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3" name="图片 8">
            <a:extLst>
              <a:ext uri="{FF2B5EF4-FFF2-40B4-BE49-F238E27FC236}">
                <a16:creationId xmlns:a16="http://schemas.microsoft.com/office/drawing/2014/main" id="{AE5AF618-EAB5-4F65-9379-0BB0A6B33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983" y="3024642"/>
            <a:ext cx="3910141" cy="3356801"/>
          </a:xfrm>
          <a:prstGeom prst="rect">
            <a:avLst/>
          </a:prstGeom>
        </p:spPr>
      </p:pic>
      <p:sp>
        <p:nvSpPr>
          <p:cNvPr id="14" name="文本框 12">
            <a:extLst>
              <a:ext uri="{FF2B5EF4-FFF2-40B4-BE49-F238E27FC236}">
                <a16:creationId xmlns:a16="http://schemas.microsoft.com/office/drawing/2014/main" id="{BA8F50D8-36B4-4C71-AE5F-69CFA9DBE1B3}"/>
              </a:ext>
            </a:extLst>
          </p:cNvPr>
          <p:cNvSpPr txBox="1"/>
          <p:nvPr/>
        </p:nvSpPr>
        <p:spPr>
          <a:xfrm rot="21221573">
            <a:off x="6029644" y="3890547"/>
            <a:ext cx="2750959" cy="120032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Tự hào trước chiến công thời đại, trước truyền thống lịch sử.</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1561709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1837362"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Biểu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hiện</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354674"/>
            <a:ext cx="5348353" cy="4041521"/>
            <a:chOff x="319328" y="1585057"/>
            <a:chExt cx="3734609"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1035539" y="2152188"/>
              <a:ext cx="1928904" cy="792643"/>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Biết ơn, ca ngợi những anh hùng dân tộc, những người hi sinh vì đất nước.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24" name="图片 8">
            <a:extLst>
              <a:ext uri="{FF2B5EF4-FFF2-40B4-BE49-F238E27FC236}">
                <a16:creationId xmlns:a16="http://schemas.microsoft.com/office/drawing/2014/main" id="{2F4AAEE7-C5E6-4012-87E0-D9B19731D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723" y="743500"/>
            <a:ext cx="4707731" cy="4041521"/>
          </a:xfrm>
          <a:prstGeom prst="rect">
            <a:avLst/>
          </a:prstGeom>
        </p:spPr>
      </p:pic>
      <p:sp>
        <p:nvSpPr>
          <p:cNvPr id="25" name="文本框 12">
            <a:extLst>
              <a:ext uri="{FF2B5EF4-FFF2-40B4-BE49-F238E27FC236}">
                <a16:creationId xmlns:a16="http://schemas.microsoft.com/office/drawing/2014/main" id="{B01670F2-A166-4518-810B-17C4F85BB569}"/>
              </a:ext>
            </a:extLst>
          </p:cNvPr>
          <p:cNvSpPr txBox="1"/>
          <p:nvPr/>
        </p:nvSpPr>
        <p:spPr>
          <a:xfrm rot="21221573">
            <a:off x="6934919" y="2533429"/>
            <a:ext cx="3466097" cy="461665"/>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Tình yêu thiên nhiên.</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747921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897623" y="788565"/>
            <a:ext cx="4823669" cy="4661195"/>
            <a:chOff x="-1546123" y="1585057"/>
            <a:chExt cx="5152732"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123" y="1585057"/>
              <a:ext cx="5152732"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363693">
              <a:off x="-887576" y="2005043"/>
              <a:ext cx="3618120" cy="11723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VD: Bình Ngô đại cáo (Nguyễn Trãi), Quốc tộ (Đỗ Pháp Thuận), Quy hứng (Nguyễn Trung Ngạn), Tựa Trích diễm thi tập (Hoàng Đức Lương),...</a:t>
              </a:r>
            </a:p>
          </p:txBody>
        </p:sp>
      </p:grpSp>
      <p:pic>
        <p:nvPicPr>
          <p:cNvPr id="2" name="Picture 1">
            <a:extLst>
              <a:ext uri="{FF2B5EF4-FFF2-40B4-BE49-F238E27FC236}">
                <a16:creationId xmlns:a16="http://schemas.microsoft.com/office/drawing/2014/main" id="{EA177604-DA0A-4266-9728-32E6DBC8B66C}"/>
              </a:ext>
            </a:extLst>
          </p:cNvPr>
          <p:cNvPicPr>
            <a:picLocks noChangeAspect="1"/>
          </p:cNvPicPr>
          <p:nvPr/>
        </p:nvPicPr>
        <p:blipFill>
          <a:blip r:embed="rId5"/>
          <a:stretch>
            <a:fillRect/>
          </a:stretch>
        </p:blipFill>
        <p:spPr>
          <a:xfrm>
            <a:off x="6249825" y="2501745"/>
            <a:ext cx="5962405" cy="4468755"/>
          </a:xfrm>
          <a:prstGeom prst="rect">
            <a:avLst/>
          </a:prstGeom>
        </p:spPr>
      </p:pic>
    </p:spTree>
    <p:extLst>
      <p:ext uri="{BB962C8B-B14F-4D97-AF65-F5344CB8AC3E}">
        <p14:creationId xmlns:p14="http://schemas.microsoft.com/office/powerpoint/2010/main" val="3564237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897623" y="788565"/>
            <a:ext cx="4773335" cy="4661195"/>
            <a:chOff x="-1546123" y="1585057"/>
            <a:chExt cx="5152732"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123" y="1585057"/>
              <a:ext cx="5152732"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363693">
              <a:off x="-1134612" y="2100151"/>
              <a:ext cx="4144504" cy="1010686"/>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Lòng căm thù giặc, tinh thần quyết chiến quyết thắng kẻ thù xâm lược.</a:t>
              </a:r>
            </a:p>
            <a:p>
              <a:pPr lvl="0" algn="just">
                <a:defRPr/>
              </a:pPr>
              <a:r>
                <a:rPr lang="vi-VN" sz="2400" i="1" dirty="0">
                  <a:solidFill>
                    <a:prstClr val="white"/>
                  </a:solidFill>
                  <a:latin typeface="Times New Roman" panose="02020603050405020304" pitchFamily="18" charset="0"/>
                </a:rPr>
                <a:t>VD: Bình Ngô đại cáo (Nguyễn Trãi), Thuật hoài (Phạm Ngũ Lão),...</a:t>
              </a:r>
            </a:p>
          </p:txBody>
        </p:sp>
      </p:grpSp>
      <p:pic>
        <p:nvPicPr>
          <p:cNvPr id="10" name="图片 8">
            <a:extLst>
              <a:ext uri="{FF2B5EF4-FFF2-40B4-BE49-F238E27FC236}">
                <a16:creationId xmlns:a16="http://schemas.microsoft.com/office/drawing/2014/main" id="{6DD3EBE2-F571-497F-9EF9-7E63394F1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78173"/>
            <a:ext cx="6277760" cy="4661195"/>
          </a:xfrm>
          <a:prstGeom prst="rect">
            <a:avLst/>
          </a:prstGeom>
        </p:spPr>
      </p:pic>
      <p:sp>
        <p:nvSpPr>
          <p:cNvPr id="13" name="文本框 12">
            <a:extLst>
              <a:ext uri="{FF2B5EF4-FFF2-40B4-BE49-F238E27FC236}">
                <a16:creationId xmlns:a16="http://schemas.microsoft.com/office/drawing/2014/main" id="{9A0FF23B-EC52-43A3-9882-2CCAC6D34F2A}"/>
              </a:ext>
            </a:extLst>
          </p:cNvPr>
          <p:cNvSpPr txBox="1"/>
          <p:nvPr/>
        </p:nvSpPr>
        <p:spPr>
          <a:xfrm rot="21363693">
            <a:off x="6425110" y="1592862"/>
            <a:ext cx="5334247" cy="2308325"/>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Tự hào trước chiến công thời đại, trước truyền thống lịch sử.</a:t>
            </a:r>
            <a:endParaRPr lang="en-US" sz="2400" i="1" dirty="0">
              <a:solidFill>
                <a:prstClr val="white"/>
              </a:solidFill>
              <a:latin typeface="Times New Roman" panose="02020603050405020304" pitchFamily="18" charset="0"/>
            </a:endParaRPr>
          </a:p>
          <a:p>
            <a:pPr lvl="0" algn="just">
              <a:defRPr/>
            </a:pPr>
            <a:r>
              <a:rPr lang="vi-VN" sz="2400" i="1" dirty="0">
                <a:solidFill>
                  <a:prstClr val="white"/>
                </a:solidFill>
                <a:latin typeface="Times New Roman" panose="02020603050405020304" pitchFamily="18" charset="0"/>
              </a:rPr>
              <a:t>VD: Bình Ngô đại cáo (Nguyễn Trãi), Hiền tài là nguyên khí của quốc gia (Thân Nhân Trung), Bạch Đằng giang phú (Trương Hán Siêu),...</a:t>
            </a:r>
          </a:p>
        </p:txBody>
      </p:sp>
    </p:spTree>
    <p:extLst>
      <p:ext uri="{BB962C8B-B14F-4D97-AF65-F5344CB8AC3E}">
        <p14:creationId xmlns:p14="http://schemas.microsoft.com/office/powerpoint/2010/main" val="80421036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897623" y="788565"/>
            <a:ext cx="7952762" cy="4661195"/>
            <a:chOff x="-1546123" y="1585057"/>
            <a:chExt cx="5152732"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123" y="1585057"/>
              <a:ext cx="5152732"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363693">
              <a:off x="-1132734" y="2153621"/>
              <a:ext cx="4098151" cy="848976"/>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Biết ơn, ca ngợi những anh hùng dân tộc, những người hi sinh vì đất nước.</a:t>
              </a:r>
            </a:p>
            <a:p>
              <a:pPr lvl="0" algn="just">
                <a:defRPr/>
              </a:pPr>
              <a:r>
                <a:rPr lang="vi-VN" sz="2400" i="1" dirty="0">
                  <a:solidFill>
                    <a:prstClr val="white"/>
                  </a:solidFill>
                  <a:latin typeface="Times New Roman" panose="02020603050405020304" pitchFamily="18" charset="0"/>
                </a:rPr>
                <a:t>VD: Đại Việt sử kí toàn thư (Ngô Sĩ Liên).</a:t>
              </a:r>
            </a:p>
            <a:p>
              <a:pPr lvl="0" algn="just">
                <a:defRPr/>
              </a:pPr>
              <a:r>
                <a:rPr lang="vi-VN" sz="2400" i="1" dirty="0">
                  <a:solidFill>
                    <a:prstClr val="white"/>
                  </a:solidFill>
                  <a:latin typeface="Times New Roman" panose="02020603050405020304" pitchFamily="18" charset="0"/>
                </a:rPr>
                <a:t>+ Tình yêu thiên nhiên.</a:t>
              </a:r>
            </a:p>
            <a:p>
              <a:pPr lvl="0" algn="just">
                <a:defRPr/>
              </a:pPr>
              <a:r>
                <a:rPr lang="vi-VN" sz="2400" i="1" dirty="0">
                  <a:solidFill>
                    <a:prstClr val="white"/>
                  </a:solidFill>
                  <a:latin typeface="Times New Roman" panose="02020603050405020304" pitchFamily="18" charset="0"/>
                </a:rPr>
                <a:t>VD: Cảnh ngày hè (Nguyễn Trãi).</a:t>
              </a:r>
            </a:p>
          </p:txBody>
        </p:sp>
      </p:grpSp>
    </p:spTree>
    <p:extLst>
      <p:ext uri="{BB962C8B-B14F-4D97-AF65-F5344CB8AC3E}">
        <p14:creationId xmlns:p14="http://schemas.microsoft.com/office/powerpoint/2010/main" val="13566943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id="{65F5CB93-038F-483F-A643-8C3634762252}"/>
              </a:ext>
            </a:extLst>
          </p:cNvPr>
          <p:cNvSpPr/>
          <p:nvPr/>
        </p:nvSpPr>
        <p:spPr>
          <a:xfrm>
            <a:off x="428432" y="3348211"/>
            <a:ext cx="3348603" cy="1569660"/>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Bắt nguồn từ truyền thống nhân đạo, thương người như thể thương thân của dân tộc ta.</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id="{6204EDFA-18A9-4868-9461-85AD189563C5}"/>
              </a:ext>
            </a:extLst>
          </p:cNvPr>
          <p:cNvSpPr/>
          <p:nvPr/>
        </p:nvSpPr>
        <p:spPr>
          <a:xfrm>
            <a:off x="4544375" y="401689"/>
            <a:ext cx="3249528" cy="523220"/>
          </a:xfrm>
          <a:prstGeom prst="rect">
            <a:avLst/>
          </a:prstGeom>
        </p:spPr>
        <p:txBody>
          <a:bodyPr wrap="square">
            <a:spAutoFit/>
            <a:scene3d>
              <a:camera prst="orthographicFront"/>
              <a:lightRig rig="threePt" dir="t"/>
            </a:scene3d>
            <a:sp3d contourW="12700"/>
          </a:bodyPr>
          <a:lstStyle/>
          <a:p>
            <a:pPr lvl="0">
              <a:defRPr/>
            </a:pPr>
            <a:r>
              <a:rPr lang="en-US" sz="2800" b="1" i="1" dirty="0" err="1">
                <a:solidFill>
                  <a:srgbClr val="000000"/>
                </a:solidFill>
                <a:latin typeface="Times New Roman" panose="02020603050405020304" pitchFamily="18" charset="0"/>
                <a:cs typeface="Times New Roman" panose="02020603050405020304" pitchFamily="18" charset="0"/>
              </a:rPr>
              <a:t>Nội</a:t>
            </a:r>
            <a:r>
              <a:rPr lang="en-US" sz="2800" b="1" i="1" dirty="0">
                <a:solidFill>
                  <a:srgbClr val="000000"/>
                </a:solidFill>
                <a:latin typeface="Times New Roman" panose="02020603050405020304" pitchFamily="18" charset="0"/>
                <a:cs typeface="Times New Roman" panose="02020603050405020304" pitchFamily="18" charset="0"/>
              </a:rPr>
              <a:t> dung </a:t>
            </a:r>
            <a:r>
              <a:rPr lang="en-US" sz="2800" b="1" i="1" dirty="0" err="1">
                <a:solidFill>
                  <a:srgbClr val="000000"/>
                </a:solidFill>
                <a:latin typeface="Times New Roman" panose="02020603050405020304" pitchFamily="18" charset="0"/>
                <a:cs typeface="Times New Roman" panose="02020603050405020304" pitchFamily="18" charset="0"/>
              </a:rPr>
              <a:t>nhân</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đạo</a:t>
            </a:r>
            <a:endParaRPr lang="en-US" sz="2800" b="1" i="1" dirty="0">
              <a:solidFill>
                <a:srgbClr val="000000"/>
              </a:solidFill>
              <a:latin typeface="Times New Roman" panose="02020603050405020304" pitchFamily="18" charset="0"/>
              <a:cs typeface="Times New Roman" panose="02020603050405020304" pitchFamily="18" charset="0"/>
            </a:endParaRPr>
          </a:p>
        </p:txBody>
      </p:sp>
      <p:sp>
        <p:nvSpPr>
          <p:cNvPr id="20" name="矩形 18">
            <a:extLst>
              <a:ext uri="{FF2B5EF4-FFF2-40B4-BE49-F238E27FC236}">
                <a16:creationId xmlns:a16="http://schemas.microsoft.com/office/drawing/2014/main" id="{B4A9B64F-BE96-4633-ADB0-AB5AE74725F9}"/>
              </a:ext>
            </a:extLst>
          </p:cNvPr>
          <p:cNvSpPr/>
          <p:nvPr/>
        </p:nvSpPr>
        <p:spPr>
          <a:xfrm>
            <a:off x="7651258" y="3532876"/>
            <a:ext cx="2695552" cy="1200329"/>
          </a:xfrm>
          <a:prstGeom prst="rect">
            <a:avLst/>
          </a:prstGeom>
        </p:spPr>
        <p:txBody>
          <a:bodyPr wrap="square">
            <a:spAutoFit/>
            <a:scene3d>
              <a:camera prst="orthographicFront"/>
              <a:lightRig rig="threePt" dir="t"/>
            </a:scene3d>
            <a:sp3d contourW="12700"/>
          </a:bodyPr>
          <a:lstStyle/>
          <a:p>
            <a:pPr lvl="0" algn="just" defTabSz="457200">
              <a:defRPr/>
            </a:pP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Ả</a:t>
            </a: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nh hưởng từ tư tưởng nhân văn tích cực của tôn giáo.</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73860362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3522118"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nhân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đạo</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418744" y="1150607"/>
            <a:ext cx="4469450" cy="2677656"/>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 Lòng thương yêu con người, cảm  thông thương xót những khổ đau của con người.</a:t>
            </a:r>
          </a:p>
          <a:p>
            <a:pPr marL="114300" lvl="0" algn="just">
              <a:defRPr/>
            </a:pPr>
            <a:endParaRPr lang="vi-VN" sz="2800" b="1" dirty="0">
              <a:solidFill>
                <a:srgbClr val="C00000"/>
              </a:solidFill>
              <a:latin typeface="Times New Roman" panose="02020603050405020304" pitchFamily="18" charset="0"/>
            </a:endParaRPr>
          </a:p>
          <a:p>
            <a:pPr marL="11430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9004" y="3911014"/>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577337" y="3351209"/>
            <a:ext cx="4469450" cy="1384995"/>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VD: Độc Tiểu Thanh kí, Truyện Kiều, Chinh phụ ngâm, Cung oán ngâm,... </a:t>
            </a:r>
          </a:p>
        </p:txBody>
      </p:sp>
      <p:pic>
        <p:nvPicPr>
          <p:cNvPr id="11" name="Picture 10">
            <a:extLst>
              <a:ext uri="{FF2B5EF4-FFF2-40B4-BE49-F238E27FC236}">
                <a16:creationId xmlns:a16="http://schemas.microsoft.com/office/drawing/2014/main" id="{1E4E25F0-CE54-4DD4-8B1F-11AED1668521}"/>
              </a:ext>
            </a:extLst>
          </p:cNvPr>
          <p:cNvPicPr>
            <a:picLocks noChangeAspect="1"/>
          </p:cNvPicPr>
          <p:nvPr/>
        </p:nvPicPr>
        <p:blipFill>
          <a:blip r:embed="rId5"/>
          <a:stretch>
            <a:fillRect/>
          </a:stretch>
        </p:blipFill>
        <p:spPr>
          <a:xfrm>
            <a:off x="6003689" y="1177603"/>
            <a:ext cx="4449147" cy="2597246"/>
          </a:xfrm>
          <a:prstGeom prst="rect">
            <a:avLst/>
          </a:prstGeom>
        </p:spPr>
      </p:pic>
      <p:pic>
        <p:nvPicPr>
          <p:cNvPr id="12" name="Picture 11">
            <a:extLst>
              <a:ext uri="{FF2B5EF4-FFF2-40B4-BE49-F238E27FC236}">
                <a16:creationId xmlns:a16="http://schemas.microsoft.com/office/drawing/2014/main" id="{7903B405-A861-4430-8F95-0793C6E0D461}"/>
              </a:ext>
            </a:extLst>
          </p:cNvPr>
          <p:cNvPicPr>
            <a:picLocks noChangeAspect="1"/>
          </p:cNvPicPr>
          <p:nvPr/>
        </p:nvPicPr>
        <p:blipFill>
          <a:blip r:embed="rId6"/>
          <a:stretch>
            <a:fillRect/>
          </a:stretch>
        </p:blipFill>
        <p:spPr>
          <a:xfrm>
            <a:off x="3733522" y="4911661"/>
            <a:ext cx="2857500" cy="1600200"/>
          </a:xfrm>
          <a:prstGeom prst="rect">
            <a:avLst/>
          </a:prstGeom>
        </p:spPr>
      </p:pic>
    </p:spTree>
    <p:extLst>
      <p:ext uri="{BB962C8B-B14F-4D97-AF65-F5344CB8AC3E}">
        <p14:creationId xmlns:p14="http://schemas.microsoft.com/office/powerpoint/2010/main" val="221098781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3522118"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nhân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đạo</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418744" y="1150607"/>
            <a:ext cx="4469450" cy="1815882"/>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 Lên án, tố cáo các thế lực bạo tàn chà đạp lên con người.</a:t>
            </a:r>
          </a:p>
          <a:p>
            <a:pPr marL="11430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9004" y="3911014"/>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489549" y="2856564"/>
            <a:ext cx="4469450" cy="3970318"/>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VD: Tố cáo chiến tranh phi nghĩa (Chinh phụ ngâm), bộ mặt tàn ác, ích kỉ của giai cấp thống trị (Cung oán ngâm khúc), bộ mặt tham nhũng, bất công của giai cấp thống trị (Chuyện chức phán sự đền Tản Viên),...</a:t>
            </a:r>
          </a:p>
        </p:txBody>
      </p:sp>
      <p:pic>
        <p:nvPicPr>
          <p:cNvPr id="11" name="Picture 10">
            <a:extLst>
              <a:ext uri="{FF2B5EF4-FFF2-40B4-BE49-F238E27FC236}">
                <a16:creationId xmlns:a16="http://schemas.microsoft.com/office/drawing/2014/main" id="{1E4E25F0-CE54-4DD4-8B1F-11AED1668521}"/>
              </a:ext>
            </a:extLst>
          </p:cNvPr>
          <p:cNvPicPr>
            <a:picLocks noChangeAspect="1"/>
          </p:cNvPicPr>
          <p:nvPr/>
        </p:nvPicPr>
        <p:blipFill>
          <a:blip r:embed="rId5"/>
          <a:stretch>
            <a:fillRect/>
          </a:stretch>
        </p:blipFill>
        <p:spPr>
          <a:xfrm>
            <a:off x="5936577" y="1433081"/>
            <a:ext cx="4449147" cy="2597246"/>
          </a:xfrm>
          <a:prstGeom prst="rect">
            <a:avLst/>
          </a:prstGeom>
        </p:spPr>
      </p:pic>
    </p:spTree>
    <p:extLst>
      <p:ext uri="{BB962C8B-B14F-4D97-AF65-F5344CB8AC3E}">
        <p14:creationId xmlns:p14="http://schemas.microsoft.com/office/powerpoint/2010/main" val="4085570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3522118"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nhân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đạo</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418743" y="1150607"/>
            <a:ext cx="5159935" cy="2246769"/>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 Khẳng định, đề cao con người về các mặt phẩm chất, tài năng, những khát vọng chân chính (công lí, tình yêu tự do, hạnh phúc lứa đôi).</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9004" y="3911014"/>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418743" y="3496055"/>
            <a:ext cx="5598030" cy="2677656"/>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VD: Chuyện chức phán sự đền Tản Viên </a:t>
            </a:r>
            <a:r>
              <a:rPr lang="en-US" sz="2800" b="1" dirty="0">
                <a:solidFill>
                  <a:srgbClr val="C00000"/>
                </a:solidFill>
                <a:latin typeface="Times New Roman" panose="02020603050405020304" pitchFamily="18" charset="0"/>
              </a:rPr>
              <a:t>=&gt;</a:t>
            </a:r>
            <a:r>
              <a:rPr lang="vi-VN" sz="2800" b="1" dirty="0">
                <a:solidFill>
                  <a:srgbClr val="C00000"/>
                </a:solidFill>
                <a:latin typeface="Times New Roman" panose="02020603050405020304" pitchFamily="18" charset="0"/>
              </a:rPr>
              <a:t> Ngô Tử Văn cương trực, dũng cảm, đấu tranh đến cùng với cái xấu, cái ác. Chinh phụ ngâm </a:t>
            </a:r>
            <a:r>
              <a:rPr lang="en-US" sz="2800" b="1" dirty="0">
                <a:solidFill>
                  <a:srgbClr val="C00000"/>
                </a:solidFill>
                <a:latin typeface="Times New Roman" panose="02020603050405020304" pitchFamily="18" charset="0"/>
              </a:rPr>
              <a:t>=&gt;</a:t>
            </a:r>
            <a:r>
              <a:rPr lang="vi-VN" sz="2800" b="1" dirty="0">
                <a:solidFill>
                  <a:srgbClr val="C00000"/>
                </a:solidFill>
                <a:latin typeface="Times New Roman" panose="02020603050405020304" pitchFamily="18" charset="0"/>
              </a:rPr>
              <a:t> đề cao khát vọng hạnh phúc lứa đôi...</a:t>
            </a:r>
          </a:p>
        </p:txBody>
      </p:sp>
      <p:pic>
        <p:nvPicPr>
          <p:cNvPr id="11" name="Picture 10">
            <a:extLst>
              <a:ext uri="{FF2B5EF4-FFF2-40B4-BE49-F238E27FC236}">
                <a16:creationId xmlns:a16="http://schemas.microsoft.com/office/drawing/2014/main" id="{1E4E25F0-CE54-4DD4-8B1F-11AED1668521}"/>
              </a:ext>
            </a:extLst>
          </p:cNvPr>
          <p:cNvPicPr>
            <a:picLocks noChangeAspect="1"/>
          </p:cNvPicPr>
          <p:nvPr/>
        </p:nvPicPr>
        <p:blipFill>
          <a:blip r:embed="rId5"/>
          <a:stretch>
            <a:fillRect/>
          </a:stretch>
        </p:blipFill>
        <p:spPr>
          <a:xfrm>
            <a:off x="5936577" y="1433081"/>
            <a:ext cx="4449147" cy="2597246"/>
          </a:xfrm>
          <a:prstGeom prst="rect">
            <a:avLst/>
          </a:prstGeom>
        </p:spPr>
      </p:pic>
    </p:spTree>
    <p:extLst>
      <p:ext uri="{BB962C8B-B14F-4D97-AF65-F5344CB8AC3E}">
        <p14:creationId xmlns:p14="http://schemas.microsoft.com/office/powerpoint/2010/main" val="27824090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3522118"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nhân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đạo</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597693" y="1555896"/>
            <a:ext cx="5159935" cy="1384995"/>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 Đề cao những quan hệ đạo đức, đạo lí tốt đẹp của con người.</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6944" y="3948528"/>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597693" y="3628556"/>
            <a:ext cx="5598030" cy="954107"/>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VD: Nàng Kiều hiếu nghĩa đủ đường.</a:t>
            </a:r>
          </a:p>
        </p:txBody>
      </p:sp>
      <p:pic>
        <p:nvPicPr>
          <p:cNvPr id="11" name="Picture 10">
            <a:extLst>
              <a:ext uri="{FF2B5EF4-FFF2-40B4-BE49-F238E27FC236}">
                <a16:creationId xmlns:a16="http://schemas.microsoft.com/office/drawing/2014/main" id="{1E4E25F0-CE54-4DD4-8B1F-11AED1668521}"/>
              </a:ext>
            </a:extLst>
          </p:cNvPr>
          <p:cNvPicPr>
            <a:picLocks noChangeAspect="1"/>
          </p:cNvPicPr>
          <p:nvPr/>
        </p:nvPicPr>
        <p:blipFill>
          <a:blip r:embed="rId5"/>
          <a:stretch>
            <a:fillRect/>
          </a:stretch>
        </p:blipFill>
        <p:spPr>
          <a:xfrm>
            <a:off x="6525390" y="1158664"/>
            <a:ext cx="4449147" cy="2597246"/>
          </a:xfrm>
          <a:prstGeom prst="rect">
            <a:avLst/>
          </a:prstGeom>
        </p:spPr>
      </p:pic>
      <p:pic>
        <p:nvPicPr>
          <p:cNvPr id="10" name="图片 9" descr="图片包含 玩具, 玩偶&#10;&#10;自动生成的说明">
            <a:extLst>
              <a:ext uri="{FF2B5EF4-FFF2-40B4-BE49-F238E27FC236}">
                <a16:creationId xmlns:a16="http://schemas.microsoft.com/office/drawing/2014/main" id="{16E2E0D7-B29E-4747-8FE8-400450AA1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130" y="4343237"/>
            <a:ext cx="3987593" cy="2987014"/>
          </a:xfrm>
          <a:prstGeom prst="rect">
            <a:avLst/>
          </a:prstGeom>
        </p:spPr>
      </p:pic>
    </p:spTree>
    <p:extLst>
      <p:ext uri="{BB962C8B-B14F-4D97-AF65-F5344CB8AC3E}">
        <p14:creationId xmlns:p14="http://schemas.microsoft.com/office/powerpoint/2010/main" val="96261642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raphic 16">
            <a:extLst>
              <a:ext uri="{FF2B5EF4-FFF2-40B4-BE49-F238E27FC236}">
                <a16:creationId xmlns:a16="http://schemas.microsoft.com/office/drawing/2014/main" id="{298497A9-9617-4069-8F16-86353A330C1C}"/>
              </a:ext>
            </a:extLst>
          </p:cNvPr>
          <p:cNvSpPr/>
          <p:nvPr/>
        </p:nvSpPr>
        <p:spPr>
          <a:xfrm rot="20091108">
            <a:off x="3707153" y="1316350"/>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noFill/>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useBgFill="1">
        <p:nvSpPr>
          <p:cNvPr id="19" name="Graphic 16">
            <a:extLst>
              <a:ext uri="{FF2B5EF4-FFF2-40B4-BE49-F238E27FC236}">
                <a16:creationId xmlns:a16="http://schemas.microsoft.com/office/drawing/2014/main" id="{235D62ED-7C99-41D4-B815-2D8226A3A83A}"/>
              </a:ext>
            </a:extLst>
          </p:cNvPr>
          <p:cNvSpPr/>
          <p:nvPr/>
        </p:nvSpPr>
        <p:spPr>
          <a:xfrm>
            <a:off x="989967" y="2460269"/>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0" name="Rectangle 19">
            <a:extLst>
              <a:ext uri="{FF2B5EF4-FFF2-40B4-BE49-F238E27FC236}">
                <a16:creationId xmlns:a16="http://schemas.microsoft.com/office/drawing/2014/main" id="{963588EE-9F40-4BC4-8FCE-445BC8AE6346}"/>
              </a:ext>
            </a:extLst>
          </p:cNvPr>
          <p:cNvSpPr/>
          <p:nvPr/>
        </p:nvSpPr>
        <p:spPr>
          <a:xfrm>
            <a:off x="1896439" y="3574596"/>
            <a:ext cx="114358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50" dirty="0" err="1">
                <a:solidFill>
                  <a:srgbClr val="C00000"/>
                </a:solidFill>
                <a:effectLst>
                  <a:outerShdw blurRad="419100" sx="102000" sy="102000" algn="ctr" rotWithShape="0">
                    <a:prstClr val="black">
                      <a:alpha val="29000"/>
                    </a:prstClr>
                  </a:outerShdw>
                </a:effectLst>
                <a:latin typeface="Times New Roman" panose="02020603050405020304" pitchFamily="18" charset="0"/>
                <a:ea typeface="微软雅黑"/>
                <a:cs typeface="Times New Roman" panose="02020603050405020304" pitchFamily="18" charset="0"/>
              </a:rPr>
              <a:t>Đặc</a:t>
            </a:r>
            <a:r>
              <a:rPr lang="en-US"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ea typeface="微软雅黑"/>
                <a:cs typeface="Times New Roman" panose="02020603050405020304" pitchFamily="18" charset="0"/>
              </a:rPr>
              <a:t> tr</a:t>
            </a:r>
            <a:r>
              <a:rPr lang="vi-VN"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ea typeface="微软雅黑"/>
                <a:cs typeface="Times New Roman" panose="02020603050405020304" pitchFamily="18" charset="0"/>
              </a:rPr>
              <a:t>ư</a:t>
            </a:r>
            <a:r>
              <a:rPr lang="en-US"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ea typeface="微软雅黑"/>
                <a:cs typeface="Times New Roman" panose="02020603050405020304" pitchFamily="18" charset="0"/>
              </a:rPr>
              <a:t>ng</a:t>
            </a:r>
            <a:endParaRPr kumimoji="0" lang="en-LT"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4" name="Rectangle 23">
            <a:extLst>
              <a:ext uri="{FF2B5EF4-FFF2-40B4-BE49-F238E27FC236}">
                <a16:creationId xmlns:a16="http://schemas.microsoft.com/office/drawing/2014/main" id="{6068D14B-1FCD-4C8F-9330-7175E393BDB3}"/>
              </a:ext>
            </a:extLst>
          </p:cNvPr>
          <p:cNvSpPr/>
          <p:nvPr/>
        </p:nvSpPr>
        <p:spPr>
          <a:xfrm>
            <a:off x="1302531" y="1590703"/>
            <a:ext cx="2840283" cy="461665"/>
          </a:xfrm>
          <a:prstGeom prst="rect">
            <a:avLst/>
          </a:prstGeom>
        </p:spPr>
        <p:txBody>
          <a:bodyPr wrap="square">
            <a:spAutoFit/>
          </a:bodyPr>
          <a:lstStyle/>
          <a:p>
            <a:pPr lvl="0" algn="ctr">
              <a:defRPr/>
            </a:pPr>
            <a:r>
              <a:rPr lang="vi-VN"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rPr>
              <a:t>Tính tập thể.</a:t>
            </a:r>
            <a:endParaRPr lang="en-US"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endParaRPr>
          </a:p>
        </p:txBody>
      </p:sp>
      <p:pic>
        <p:nvPicPr>
          <p:cNvPr id="25" name="Graphic 24" descr="Gears with solid fill">
            <a:extLst>
              <a:ext uri="{FF2B5EF4-FFF2-40B4-BE49-F238E27FC236}">
                <a16:creationId xmlns:a16="http://schemas.microsoft.com/office/drawing/2014/main" id="{AFC1AAAE-E33D-466A-99AB-CF6EB31775F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345357" y="5674895"/>
            <a:ext cx="2038746" cy="2038746"/>
          </a:xfrm>
          <a:prstGeom prst="rect">
            <a:avLst/>
          </a:prstGeom>
          <a:effectLst>
            <a:outerShdw blurRad="177800" sx="102000" sy="102000" algn="ctr" rotWithShape="0">
              <a:prstClr val="black">
                <a:alpha val="40000"/>
              </a:prstClr>
            </a:outerShdw>
          </a:effectLst>
        </p:spPr>
      </p:pic>
      <p:grpSp>
        <p:nvGrpSpPr>
          <p:cNvPr id="27" name="Graphic 43">
            <a:extLst>
              <a:ext uri="{FF2B5EF4-FFF2-40B4-BE49-F238E27FC236}">
                <a16:creationId xmlns:a16="http://schemas.microsoft.com/office/drawing/2014/main" id="{7596127A-0704-4A53-BE35-47EAE682887C}"/>
              </a:ext>
            </a:extLst>
          </p:cNvPr>
          <p:cNvGrpSpPr/>
          <p:nvPr/>
        </p:nvGrpSpPr>
        <p:grpSpPr>
          <a:xfrm rot="450862" flipV="1">
            <a:off x="6955062" y="2390066"/>
            <a:ext cx="1458826" cy="482830"/>
            <a:chOff x="5270499" y="2952750"/>
            <a:chExt cx="1652160" cy="946643"/>
          </a:xfrm>
          <a:solidFill>
            <a:schemeClr val="bg1"/>
          </a:solidFill>
        </p:grpSpPr>
        <p:sp>
          <p:nvSpPr>
            <p:cNvPr id="28" name="Freeform 165">
              <a:extLst>
                <a:ext uri="{FF2B5EF4-FFF2-40B4-BE49-F238E27FC236}">
                  <a16:creationId xmlns:a16="http://schemas.microsoft.com/office/drawing/2014/main" id="{9B9232DD-1EB1-4F54-9442-ECCA78725807}"/>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9" name="Freeform 166">
              <a:extLst>
                <a:ext uri="{FF2B5EF4-FFF2-40B4-BE49-F238E27FC236}">
                  <a16:creationId xmlns:a16="http://schemas.microsoft.com/office/drawing/2014/main" id="{17ED76EE-AED7-4BAA-B374-BB72DC5542CA}"/>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0" name="TextBox 29">
            <a:extLst>
              <a:ext uri="{FF2B5EF4-FFF2-40B4-BE49-F238E27FC236}">
                <a16:creationId xmlns:a16="http://schemas.microsoft.com/office/drawing/2014/main" id="{6A05DB1A-BF91-4B63-906F-20CAC7DE51A2}"/>
              </a:ext>
            </a:extLst>
          </p:cNvPr>
          <p:cNvSpPr txBox="1"/>
          <p:nvPr/>
        </p:nvSpPr>
        <p:spPr>
          <a:xfrm>
            <a:off x="8612400" y="1636869"/>
            <a:ext cx="1805005" cy="830997"/>
          </a:xfrm>
          <a:prstGeom prst="rect">
            <a:avLst/>
          </a:prstGeom>
        </p:spPr>
        <p:txBody>
          <a:bodyPr wrap="square">
            <a:spAutoFit/>
          </a:bodyPr>
          <a:lstStyle>
            <a:defPPr>
              <a:defRPr lang="en-LT"/>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Tính thực hành.</a:t>
            </a:r>
          </a:p>
        </p:txBody>
      </p:sp>
      <p:grpSp>
        <p:nvGrpSpPr>
          <p:cNvPr id="31" name="Graphic 43">
            <a:extLst>
              <a:ext uri="{FF2B5EF4-FFF2-40B4-BE49-F238E27FC236}">
                <a16:creationId xmlns:a16="http://schemas.microsoft.com/office/drawing/2014/main" id="{0E04B4CE-CDF9-44D3-93EE-BD9456DFBCF2}"/>
              </a:ext>
            </a:extLst>
          </p:cNvPr>
          <p:cNvGrpSpPr/>
          <p:nvPr/>
        </p:nvGrpSpPr>
        <p:grpSpPr>
          <a:xfrm rot="1925865" flipV="1">
            <a:off x="3234967" y="5311535"/>
            <a:ext cx="1458826" cy="482830"/>
            <a:chOff x="5270499" y="2952750"/>
            <a:chExt cx="1652160" cy="946643"/>
          </a:xfrm>
          <a:solidFill>
            <a:schemeClr val="bg1"/>
          </a:solidFill>
        </p:grpSpPr>
        <p:sp>
          <p:nvSpPr>
            <p:cNvPr id="32" name="Freeform 165">
              <a:extLst>
                <a:ext uri="{FF2B5EF4-FFF2-40B4-BE49-F238E27FC236}">
                  <a16:creationId xmlns:a16="http://schemas.microsoft.com/office/drawing/2014/main" id="{3B0FB793-A67A-458D-940B-D2F312D70D7E}"/>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3" name="Freeform 166">
              <a:extLst>
                <a:ext uri="{FF2B5EF4-FFF2-40B4-BE49-F238E27FC236}">
                  <a16:creationId xmlns:a16="http://schemas.microsoft.com/office/drawing/2014/main" id="{F374DDD0-5A97-4245-8D39-DBC9B94AF663}"/>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4" name="TextBox 33">
            <a:extLst>
              <a:ext uri="{FF2B5EF4-FFF2-40B4-BE49-F238E27FC236}">
                <a16:creationId xmlns:a16="http://schemas.microsoft.com/office/drawing/2014/main" id="{08D4B258-B63B-4EB7-A63D-69A849083248}"/>
              </a:ext>
            </a:extLst>
          </p:cNvPr>
          <p:cNvSpPr txBox="1"/>
          <p:nvPr/>
        </p:nvSpPr>
        <p:spPr>
          <a:xfrm>
            <a:off x="4862645" y="4989200"/>
            <a:ext cx="2883282" cy="461665"/>
          </a:xfrm>
          <a:prstGeom prst="rect">
            <a:avLst/>
          </a:prstGeom>
        </p:spPr>
        <p:txBody>
          <a:bodyPr wrap="square">
            <a:spAutoFit/>
          </a:bodyPr>
          <a:lstStyle>
            <a:defPPr>
              <a:defRPr lang="en-LT"/>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Tính</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truyền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miệng</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99A63B93-2DA2-4C32-89A2-7512948E27B1}"/>
              </a:ext>
            </a:extLst>
          </p:cNvPr>
          <p:cNvGrpSpPr/>
          <p:nvPr/>
        </p:nvGrpSpPr>
        <p:grpSpPr>
          <a:xfrm>
            <a:off x="7640531" y="2972630"/>
            <a:ext cx="437811" cy="371644"/>
            <a:chOff x="9097952" y="1550321"/>
            <a:chExt cx="901492" cy="901844"/>
          </a:xfrm>
        </p:grpSpPr>
        <p:sp>
          <p:nvSpPr>
            <p:cNvPr id="38" name="Freeform 92">
              <a:extLst>
                <a:ext uri="{FF2B5EF4-FFF2-40B4-BE49-F238E27FC236}">
                  <a16:creationId xmlns:a16="http://schemas.microsoft.com/office/drawing/2014/main" id="{8AE64F49-7735-4A18-8967-EC440C702B10}"/>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9" name="Freeform 93">
              <a:extLst>
                <a:ext uri="{FF2B5EF4-FFF2-40B4-BE49-F238E27FC236}">
                  <a16:creationId xmlns:a16="http://schemas.microsoft.com/office/drawing/2014/main" id="{99C7A8E9-11CA-4A49-87FF-DDF7B933CBBA}"/>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94">
              <a:extLst>
                <a:ext uri="{FF2B5EF4-FFF2-40B4-BE49-F238E27FC236}">
                  <a16:creationId xmlns:a16="http://schemas.microsoft.com/office/drawing/2014/main" id="{552AE57B-0771-4930-9FE0-77AACC0A0539}"/>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95">
              <a:extLst>
                <a:ext uri="{FF2B5EF4-FFF2-40B4-BE49-F238E27FC236}">
                  <a16:creationId xmlns:a16="http://schemas.microsoft.com/office/drawing/2014/main" id="{19496457-BD77-4697-BD04-0D72E611F19D}"/>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2" name="Freeform 96">
              <a:extLst>
                <a:ext uri="{FF2B5EF4-FFF2-40B4-BE49-F238E27FC236}">
                  <a16:creationId xmlns:a16="http://schemas.microsoft.com/office/drawing/2014/main" id="{2427A6D7-BA17-4AB1-91B9-32FCB16649FE}"/>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3" name="Freeform 97">
              <a:extLst>
                <a:ext uri="{FF2B5EF4-FFF2-40B4-BE49-F238E27FC236}">
                  <a16:creationId xmlns:a16="http://schemas.microsoft.com/office/drawing/2014/main" id="{42C68025-1DA7-4A6C-9C62-3E9186B69513}"/>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4" name="Freeform 98">
              <a:extLst>
                <a:ext uri="{FF2B5EF4-FFF2-40B4-BE49-F238E27FC236}">
                  <a16:creationId xmlns:a16="http://schemas.microsoft.com/office/drawing/2014/main" id="{2892FDC1-9EE1-4433-8DFE-3F294AC23239}"/>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5" name="Freeform 99">
              <a:extLst>
                <a:ext uri="{FF2B5EF4-FFF2-40B4-BE49-F238E27FC236}">
                  <a16:creationId xmlns:a16="http://schemas.microsoft.com/office/drawing/2014/main" id="{8EB17E7C-0F53-4583-8F2C-6AAC8372F06C}"/>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6" name="Freeform 100">
              <a:extLst>
                <a:ext uri="{FF2B5EF4-FFF2-40B4-BE49-F238E27FC236}">
                  <a16:creationId xmlns:a16="http://schemas.microsoft.com/office/drawing/2014/main" id="{337F09F6-F30A-4B44-BE8E-E7E48FACB805}"/>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7" name="Freeform 101">
              <a:extLst>
                <a:ext uri="{FF2B5EF4-FFF2-40B4-BE49-F238E27FC236}">
                  <a16:creationId xmlns:a16="http://schemas.microsoft.com/office/drawing/2014/main" id="{34D115E0-E3F4-4271-83E6-4AF1D215F4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8" name="Freeform 102">
              <a:extLst>
                <a:ext uri="{FF2B5EF4-FFF2-40B4-BE49-F238E27FC236}">
                  <a16:creationId xmlns:a16="http://schemas.microsoft.com/office/drawing/2014/main" id="{7B207874-5628-4A89-882A-0D7826FF441D}"/>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9" name="Freeform 103">
              <a:extLst>
                <a:ext uri="{FF2B5EF4-FFF2-40B4-BE49-F238E27FC236}">
                  <a16:creationId xmlns:a16="http://schemas.microsoft.com/office/drawing/2014/main" id="{974ECC8E-03C5-402F-9DC5-2087B2F80977}"/>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0" name="Freeform 104">
              <a:extLst>
                <a:ext uri="{FF2B5EF4-FFF2-40B4-BE49-F238E27FC236}">
                  <a16:creationId xmlns:a16="http://schemas.microsoft.com/office/drawing/2014/main" id="{D9C0A4CA-CD84-46CA-9E3B-657CC42FABA6}"/>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53" name="Group 52">
            <a:extLst>
              <a:ext uri="{FF2B5EF4-FFF2-40B4-BE49-F238E27FC236}">
                <a16:creationId xmlns:a16="http://schemas.microsoft.com/office/drawing/2014/main" id="{7C10DB03-DD0B-4F54-BB90-E80DE0C7A7BE}"/>
              </a:ext>
            </a:extLst>
          </p:cNvPr>
          <p:cNvGrpSpPr/>
          <p:nvPr/>
        </p:nvGrpSpPr>
        <p:grpSpPr>
          <a:xfrm>
            <a:off x="8164040" y="3826203"/>
            <a:ext cx="415045" cy="432470"/>
            <a:chOff x="9097952" y="1550321"/>
            <a:chExt cx="901492" cy="901844"/>
          </a:xfrm>
        </p:grpSpPr>
        <p:sp>
          <p:nvSpPr>
            <p:cNvPr id="54" name="Freeform 92">
              <a:extLst>
                <a:ext uri="{FF2B5EF4-FFF2-40B4-BE49-F238E27FC236}">
                  <a16:creationId xmlns:a16="http://schemas.microsoft.com/office/drawing/2014/main" id="{4DA5F5A9-A619-46D2-8648-BF17342AD375}"/>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5" name="Freeform 93">
              <a:extLst>
                <a:ext uri="{FF2B5EF4-FFF2-40B4-BE49-F238E27FC236}">
                  <a16:creationId xmlns:a16="http://schemas.microsoft.com/office/drawing/2014/main" id="{797E82C2-D019-43F2-BA5F-4930F50B76FB}"/>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6" name="Freeform 94">
              <a:extLst>
                <a:ext uri="{FF2B5EF4-FFF2-40B4-BE49-F238E27FC236}">
                  <a16:creationId xmlns:a16="http://schemas.microsoft.com/office/drawing/2014/main" id="{2AF8EA5B-CE4C-4651-8408-9D1149EAAC1D}"/>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7" name="Freeform 95">
              <a:extLst>
                <a:ext uri="{FF2B5EF4-FFF2-40B4-BE49-F238E27FC236}">
                  <a16:creationId xmlns:a16="http://schemas.microsoft.com/office/drawing/2014/main" id="{6392D29D-4388-4337-B4EB-13E0994C97F7}"/>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8" name="Freeform 96">
              <a:extLst>
                <a:ext uri="{FF2B5EF4-FFF2-40B4-BE49-F238E27FC236}">
                  <a16:creationId xmlns:a16="http://schemas.microsoft.com/office/drawing/2014/main" id="{58A57CBB-AE1D-4B0E-8798-4B35A15EFA01}"/>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9" name="Freeform 97">
              <a:extLst>
                <a:ext uri="{FF2B5EF4-FFF2-40B4-BE49-F238E27FC236}">
                  <a16:creationId xmlns:a16="http://schemas.microsoft.com/office/drawing/2014/main" id="{C76AAEE3-9574-4D24-A396-9EAC5082B045}"/>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0" name="Freeform 98">
              <a:extLst>
                <a:ext uri="{FF2B5EF4-FFF2-40B4-BE49-F238E27FC236}">
                  <a16:creationId xmlns:a16="http://schemas.microsoft.com/office/drawing/2014/main" id="{7F53E196-F7DA-40AA-A189-46AECD513BC3}"/>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1" name="Freeform 99">
              <a:extLst>
                <a:ext uri="{FF2B5EF4-FFF2-40B4-BE49-F238E27FC236}">
                  <a16:creationId xmlns:a16="http://schemas.microsoft.com/office/drawing/2014/main" id="{E331A666-3811-46C2-9515-C20688FA960E}"/>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2" name="Freeform 100">
              <a:extLst>
                <a:ext uri="{FF2B5EF4-FFF2-40B4-BE49-F238E27FC236}">
                  <a16:creationId xmlns:a16="http://schemas.microsoft.com/office/drawing/2014/main" id="{E9657060-1F4B-46FA-9F65-A83762633E33}"/>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3" name="Freeform 101">
              <a:extLst>
                <a:ext uri="{FF2B5EF4-FFF2-40B4-BE49-F238E27FC236}">
                  <a16:creationId xmlns:a16="http://schemas.microsoft.com/office/drawing/2014/main" id="{473E2CDC-1C16-47AB-975F-C151082FEB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4" name="Freeform 102">
              <a:extLst>
                <a:ext uri="{FF2B5EF4-FFF2-40B4-BE49-F238E27FC236}">
                  <a16:creationId xmlns:a16="http://schemas.microsoft.com/office/drawing/2014/main" id="{C7D01E08-594B-4273-96B2-A25DE46E1449}"/>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5" name="Freeform 103">
              <a:extLst>
                <a:ext uri="{FF2B5EF4-FFF2-40B4-BE49-F238E27FC236}">
                  <a16:creationId xmlns:a16="http://schemas.microsoft.com/office/drawing/2014/main" id="{F56C066D-FAC2-4E66-8641-E941144BE921}"/>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6" name="Freeform 104">
              <a:extLst>
                <a:ext uri="{FF2B5EF4-FFF2-40B4-BE49-F238E27FC236}">
                  <a16:creationId xmlns:a16="http://schemas.microsoft.com/office/drawing/2014/main" id="{D4CC8867-4D9A-4830-9DAB-0DBAE17B90FF}"/>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LT"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51" name="文本框 5">
            <a:extLst>
              <a:ext uri="{FF2B5EF4-FFF2-40B4-BE49-F238E27FC236}">
                <a16:creationId xmlns:a16="http://schemas.microsoft.com/office/drawing/2014/main" id="{399B2D82-CE6E-43AC-8375-11CF47F81B78}"/>
              </a:ext>
            </a:extLst>
          </p:cNvPr>
          <p:cNvSpPr txBox="1"/>
          <p:nvPr/>
        </p:nvSpPr>
        <p:spPr>
          <a:xfrm>
            <a:off x="2444208" y="179310"/>
            <a:ext cx="5683367" cy="461665"/>
          </a:xfrm>
          <a:prstGeom prst="rect">
            <a:avLst/>
          </a:prstGeom>
          <a:noFill/>
        </p:spPr>
        <p:txBody>
          <a:bodyPr wrap="square" rtlCol="0">
            <a:spAutoFit/>
          </a:bodyPr>
          <a:lstStyle/>
          <a:p>
            <a:pPr algn="ctr" defTabSz="457200">
              <a:defRPr/>
            </a:pPr>
            <a:r>
              <a:rPr lang="vi-VN" altLang="zh-CN" sz="2400" b="1"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rPr>
              <a:t>1. Những đặc trưng cơ bản của VHDG</a:t>
            </a:r>
            <a:endParaRPr lang="zh-CN" altLang="en-US" sz="2400" b="1"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43429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7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7000" fill="hold"/>
                                        <p:tgtEl>
                                          <p:spTgt spid="1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4" grpId="0"/>
      <p:bldP spid="30"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3522118"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nhân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đạo</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597693" y="1555896"/>
            <a:ext cx="5159935" cy="954107"/>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 Lối sống hòa hợp với tự nhiên, xa lánh vòng danh lợi.</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6944" y="3948528"/>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840974" y="3167385"/>
            <a:ext cx="5598030" cy="523220"/>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VD: Nhàn (Nguyễn Bỉnh Khiêm).</a:t>
            </a:r>
          </a:p>
        </p:txBody>
      </p:sp>
      <p:pic>
        <p:nvPicPr>
          <p:cNvPr id="10" name="图片 9" descr="图片包含 玩具, 玩偶&#10;&#10;自动生成的说明">
            <a:extLst>
              <a:ext uri="{FF2B5EF4-FFF2-40B4-BE49-F238E27FC236}">
                <a16:creationId xmlns:a16="http://schemas.microsoft.com/office/drawing/2014/main" id="{16E2E0D7-B29E-4747-8FE8-400450AA1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130" y="4343237"/>
            <a:ext cx="3987593" cy="2987014"/>
          </a:xfrm>
          <a:prstGeom prst="rect">
            <a:avLst/>
          </a:prstGeom>
        </p:spPr>
      </p:pic>
      <p:pic>
        <p:nvPicPr>
          <p:cNvPr id="3" name="Picture 2">
            <a:extLst>
              <a:ext uri="{FF2B5EF4-FFF2-40B4-BE49-F238E27FC236}">
                <a16:creationId xmlns:a16="http://schemas.microsoft.com/office/drawing/2014/main" id="{1412E5E9-9F76-4258-ADC6-C881741A3C50}"/>
              </a:ext>
            </a:extLst>
          </p:cNvPr>
          <p:cNvPicPr>
            <a:picLocks noChangeAspect="1"/>
          </p:cNvPicPr>
          <p:nvPr/>
        </p:nvPicPr>
        <p:blipFill>
          <a:blip r:embed="rId5"/>
          <a:stretch>
            <a:fillRect/>
          </a:stretch>
        </p:blipFill>
        <p:spPr>
          <a:xfrm>
            <a:off x="6785607" y="1334138"/>
            <a:ext cx="4641201" cy="2425402"/>
          </a:xfrm>
          <a:prstGeom prst="rect">
            <a:avLst/>
          </a:prstGeom>
        </p:spPr>
      </p:pic>
    </p:spTree>
    <p:extLst>
      <p:ext uri="{BB962C8B-B14F-4D97-AF65-F5344CB8AC3E}">
        <p14:creationId xmlns:p14="http://schemas.microsoft.com/office/powerpoint/2010/main" val="36038903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3522118"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nhân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đạo</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597693" y="1555896"/>
            <a:ext cx="5159935" cy="954107"/>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 Niềm  tin, lạc quan trước cuộc sống.</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6944" y="3948528"/>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694467" y="2558042"/>
            <a:ext cx="5598030" cy="1815882"/>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VD: Cáo tật thị chúng (Mãn Giác thiền sư).</a:t>
            </a:r>
          </a:p>
          <a:p>
            <a:pPr marL="114300" lvl="0" algn="just">
              <a:defRPr/>
            </a:pPr>
            <a:r>
              <a:rPr lang="en-US" sz="2800" b="1" dirty="0">
                <a:solidFill>
                  <a:srgbClr val="C00000"/>
                </a:solidFill>
                <a:latin typeface="Times New Roman" panose="02020603050405020304" pitchFamily="18" charset="0"/>
              </a:rPr>
              <a:t>=&gt;</a:t>
            </a:r>
            <a:r>
              <a:rPr lang="vi-VN" sz="2800" b="1" dirty="0">
                <a:solidFill>
                  <a:srgbClr val="C00000"/>
                </a:solidFill>
                <a:latin typeface="Times New Roman" panose="02020603050405020304" pitchFamily="18" charset="0"/>
              </a:rPr>
              <a:t> Hai cảm hứng trên có quan hệ biện chứng với nhau.</a:t>
            </a:r>
          </a:p>
        </p:txBody>
      </p:sp>
      <p:pic>
        <p:nvPicPr>
          <p:cNvPr id="10" name="图片 9" descr="图片包含 玩具, 玩偶&#10;&#10;自动生成的说明">
            <a:extLst>
              <a:ext uri="{FF2B5EF4-FFF2-40B4-BE49-F238E27FC236}">
                <a16:creationId xmlns:a16="http://schemas.microsoft.com/office/drawing/2014/main" id="{16E2E0D7-B29E-4747-8FE8-400450AA1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130" y="4343237"/>
            <a:ext cx="3987593" cy="2987014"/>
          </a:xfrm>
          <a:prstGeom prst="rect">
            <a:avLst/>
          </a:prstGeom>
        </p:spPr>
      </p:pic>
      <p:pic>
        <p:nvPicPr>
          <p:cNvPr id="3" name="Picture 2">
            <a:extLst>
              <a:ext uri="{FF2B5EF4-FFF2-40B4-BE49-F238E27FC236}">
                <a16:creationId xmlns:a16="http://schemas.microsoft.com/office/drawing/2014/main" id="{CD0ECE1D-327C-4767-8046-53FB7E6F1B09}"/>
              </a:ext>
            </a:extLst>
          </p:cNvPr>
          <p:cNvPicPr>
            <a:picLocks noChangeAspect="1"/>
          </p:cNvPicPr>
          <p:nvPr/>
        </p:nvPicPr>
        <p:blipFill>
          <a:blip r:embed="rId5"/>
          <a:stretch>
            <a:fillRect/>
          </a:stretch>
        </p:blipFill>
        <p:spPr>
          <a:xfrm>
            <a:off x="6393389" y="961514"/>
            <a:ext cx="5200918" cy="2987014"/>
          </a:xfrm>
          <a:prstGeom prst="rect">
            <a:avLst/>
          </a:prstGeom>
        </p:spPr>
      </p:pic>
    </p:spTree>
    <p:extLst>
      <p:ext uri="{BB962C8B-B14F-4D97-AF65-F5344CB8AC3E}">
        <p14:creationId xmlns:p14="http://schemas.microsoft.com/office/powerpoint/2010/main" val="190064481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48509"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4969630"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d.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điểm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thuật</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597693" y="1555896"/>
            <a:ext cx="5159935" cy="954107"/>
          </a:xfrm>
          <a:prstGeom prst="rect">
            <a:avLst/>
          </a:prstGeom>
          <a:noFill/>
        </p:spPr>
        <p:txBody>
          <a:bodyPr wrap="square" rtlCol="0">
            <a:spAutoFit/>
            <a:scene3d>
              <a:camera prst="orthographicFront"/>
              <a:lightRig rig="threePt" dir="t"/>
            </a:scene3d>
            <a:sp3d contourW="12700"/>
          </a:bodyPr>
          <a:lstStyle/>
          <a:p>
            <a:pPr marL="114300" lvl="0" algn="just">
              <a:defRPr/>
            </a:pPr>
            <a:r>
              <a:rPr lang="vi-VN" sz="2800" b="1" dirty="0">
                <a:solidFill>
                  <a:srgbClr val="C00000"/>
                </a:solidFill>
                <a:latin typeface="Times New Roman" panose="02020603050405020304" pitchFamily="18" charset="0"/>
              </a:rPr>
              <a:t>- Tính quy phạm và phá vỡ tính quy phạm.</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9010" y="1323024"/>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694467" y="2558042"/>
            <a:ext cx="5598030" cy="954107"/>
          </a:xfrm>
          <a:prstGeom prst="rect">
            <a:avLst/>
          </a:prstGeom>
        </p:spPr>
        <p:txBody>
          <a:bodyPr wrap="square">
            <a:spAutoFit/>
          </a:bodyPr>
          <a:lstStyle/>
          <a:p>
            <a:pPr marL="114300" lvl="0" algn="just">
              <a:defRPr/>
            </a:pPr>
            <a:r>
              <a:rPr lang="en-US" sz="2800" b="1" dirty="0">
                <a:solidFill>
                  <a:srgbClr val="C00000"/>
                </a:solidFill>
                <a:latin typeface="Times New Roman" panose="02020603050405020304" pitchFamily="18" charset="0"/>
              </a:rPr>
              <a:t>- </a:t>
            </a:r>
            <a:r>
              <a:rPr lang="vi-VN" sz="2800" b="1" dirty="0">
                <a:solidFill>
                  <a:srgbClr val="C00000"/>
                </a:solidFill>
                <a:latin typeface="Times New Roman" panose="02020603050405020304" pitchFamily="18" charset="0"/>
              </a:rPr>
              <a:t>Khuynh hướng trang nhã và xu hướng bình dị.</a:t>
            </a:r>
            <a:endParaRPr lang="en-US" sz="2800" b="1" dirty="0">
              <a:solidFill>
                <a:srgbClr val="C00000"/>
              </a:solidFill>
              <a:latin typeface="Times New Roman" panose="02020603050405020304" pitchFamily="18" charset="0"/>
            </a:endParaRPr>
          </a:p>
        </p:txBody>
      </p:sp>
      <p:pic>
        <p:nvPicPr>
          <p:cNvPr id="10" name="图片 9" descr="图片包含 玩具, 玩偶&#10;&#10;自动生成的说明">
            <a:extLst>
              <a:ext uri="{FF2B5EF4-FFF2-40B4-BE49-F238E27FC236}">
                <a16:creationId xmlns:a16="http://schemas.microsoft.com/office/drawing/2014/main" id="{16E2E0D7-B29E-4747-8FE8-400450AA1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130" y="4343237"/>
            <a:ext cx="3987593" cy="2987014"/>
          </a:xfrm>
          <a:prstGeom prst="rect">
            <a:avLst/>
          </a:prstGeom>
        </p:spPr>
      </p:pic>
      <p:sp>
        <p:nvSpPr>
          <p:cNvPr id="12" name="Rectangle 11">
            <a:extLst>
              <a:ext uri="{FF2B5EF4-FFF2-40B4-BE49-F238E27FC236}">
                <a16:creationId xmlns:a16="http://schemas.microsoft.com/office/drawing/2014/main" id="{D673868E-05BE-41F4-BFBE-03F9295759F3}"/>
              </a:ext>
            </a:extLst>
          </p:cNvPr>
          <p:cNvSpPr/>
          <p:nvPr/>
        </p:nvSpPr>
        <p:spPr>
          <a:xfrm>
            <a:off x="609600" y="3560188"/>
            <a:ext cx="5598030" cy="1384995"/>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 Tiếp thu và dân tộc hóa tinh hoa văn học nước ngoài.</a:t>
            </a:r>
          </a:p>
          <a:p>
            <a:pPr marL="571500" lvl="0" indent="-457200" algn="just">
              <a:buFontTx/>
              <a:buChar char="-"/>
              <a:defRPr/>
            </a:pPr>
            <a:endParaRPr lang="vi-VN" sz="2800" b="1" dirty="0">
              <a:solidFill>
                <a:srgbClr val="C00000"/>
              </a:solidFill>
              <a:latin typeface="Times New Roman" panose="02020603050405020304" pitchFamily="18" charset="0"/>
            </a:endParaRPr>
          </a:p>
        </p:txBody>
      </p:sp>
      <p:pic>
        <p:nvPicPr>
          <p:cNvPr id="13" name="图片 9" descr="图片包含 玩具, 玩偶&#10;&#10;自动生成的说明">
            <a:extLst>
              <a:ext uri="{FF2B5EF4-FFF2-40B4-BE49-F238E27FC236}">
                <a16:creationId xmlns:a16="http://schemas.microsoft.com/office/drawing/2014/main" id="{4042FD5C-9970-49BB-AAC7-0166AE783C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814" y="4007949"/>
            <a:ext cx="3987593" cy="2987014"/>
          </a:xfrm>
          <a:prstGeom prst="rect">
            <a:avLst/>
          </a:prstGeom>
        </p:spPr>
      </p:pic>
    </p:spTree>
    <p:extLst>
      <p:ext uri="{BB962C8B-B14F-4D97-AF65-F5344CB8AC3E}">
        <p14:creationId xmlns:p14="http://schemas.microsoft.com/office/powerpoint/2010/main" val="12416658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48509"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518180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e.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loại</a:t>
            </a:r>
            <a:r>
              <a:rPr lang="en-US" sz="3200" b="1" dirty="0">
                <a:solidFill>
                  <a:srgbClr val="002060"/>
                </a:solidFill>
                <a:latin typeface="Times New Roman" panose="02020603050405020304" pitchFamily="18" charset="0"/>
                <a:cs typeface="Times New Roman" panose="02020603050405020304" pitchFamily="18" charset="0"/>
              </a:rPr>
              <a:t> VHTĐ </a:t>
            </a:r>
            <a:r>
              <a:rPr lang="en-US" sz="3200" b="1" dirty="0" err="1">
                <a:solidFill>
                  <a:srgbClr val="002060"/>
                </a:solidFill>
                <a:latin typeface="Times New Roman" panose="02020603050405020304" pitchFamily="18" charset="0"/>
                <a:cs typeface="Times New Roman" panose="02020603050405020304" pitchFamily="18" charset="0"/>
              </a:rPr>
              <a:t>đã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học</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id="{7035CF5F-CDC5-463C-AF15-1A1DCEF8338E}"/>
              </a:ext>
            </a:extLst>
          </p:cNvPr>
          <p:cNvSpPr txBox="1"/>
          <p:nvPr/>
        </p:nvSpPr>
        <p:spPr>
          <a:xfrm>
            <a:off x="597693" y="1555896"/>
            <a:ext cx="5159935" cy="523220"/>
          </a:xfrm>
          <a:prstGeom prst="rect">
            <a:avLst/>
          </a:prstGeom>
          <a:noFill/>
        </p:spPr>
        <p:txBody>
          <a:bodyPr wrap="square" rtlCol="0">
            <a:spAutoFit/>
            <a:scene3d>
              <a:camera prst="orthographicFront"/>
              <a:lightRig rig="threePt" dir="t"/>
            </a:scene3d>
            <a:sp3d contourW="12700"/>
          </a:bodyPr>
          <a:lstStyle/>
          <a:p>
            <a:pPr marL="114300" lvl="0" algn="just">
              <a:defRPr/>
            </a:pPr>
            <a:r>
              <a:rPr lang="vi-VN" sz="2800" b="1" dirty="0">
                <a:solidFill>
                  <a:srgbClr val="C00000"/>
                </a:solidFill>
                <a:latin typeface="Times New Roman" panose="02020603050405020304" pitchFamily="18" charset="0"/>
              </a:rPr>
              <a:t>- Thơ Đường luật chữ Hán.</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9010" y="1323024"/>
            <a:ext cx="3987593" cy="2987014"/>
          </a:xfrm>
          <a:prstGeom prst="rect">
            <a:avLst/>
          </a:prstGeom>
        </p:spPr>
      </p:pic>
      <p:sp>
        <p:nvSpPr>
          <p:cNvPr id="2" name="Rectangle 1">
            <a:extLst>
              <a:ext uri="{FF2B5EF4-FFF2-40B4-BE49-F238E27FC236}">
                <a16:creationId xmlns:a16="http://schemas.microsoft.com/office/drawing/2014/main" id="{14CF588A-FAED-46EB-ADFA-19C620087F15}"/>
              </a:ext>
            </a:extLst>
          </p:cNvPr>
          <p:cNvSpPr/>
          <p:nvPr/>
        </p:nvSpPr>
        <p:spPr>
          <a:xfrm>
            <a:off x="669300" y="2369842"/>
            <a:ext cx="5598030" cy="523220"/>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 Thơ Nôm Đường luật.</a:t>
            </a:r>
            <a:endParaRPr lang="en-US" sz="2800" b="1" dirty="0">
              <a:solidFill>
                <a:srgbClr val="C00000"/>
              </a:solidFill>
              <a:latin typeface="Times New Roman" panose="02020603050405020304" pitchFamily="18" charset="0"/>
            </a:endParaRPr>
          </a:p>
        </p:txBody>
      </p:sp>
      <p:pic>
        <p:nvPicPr>
          <p:cNvPr id="10" name="图片 9" descr="图片包含 玩具, 玩偶&#10;&#10;自动生成的说明">
            <a:extLst>
              <a:ext uri="{FF2B5EF4-FFF2-40B4-BE49-F238E27FC236}">
                <a16:creationId xmlns:a16="http://schemas.microsoft.com/office/drawing/2014/main" id="{16E2E0D7-B29E-4747-8FE8-400450AA1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130" y="4343237"/>
            <a:ext cx="3987593" cy="2987014"/>
          </a:xfrm>
          <a:prstGeom prst="rect">
            <a:avLst/>
          </a:prstGeom>
        </p:spPr>
      </p:pic>
      <p:sp>
        <p:nvSpPr>
          <p:cNvPr id="12" name="Rectangle 11">
            <a:extLst>
              <a:ext uri="{FF2B5EF4-FFF2-40B4-BE49-F238E27FC236}">
                <a16:creationId xmlns:a16="http://schemas.microsoft.com/office/drawing/2014/main" id="{D673868E-05BE-41F4-BFBE-03F9295759F3}"/>
              </a:ext>
            </a:extLst>
          </p:cNvPr>
          <p:cNvSpPr/>
          <p:nvPr/>
        </p:nvSpPr>
        <p:spPr>
          <a:xfrm>
            <a:off x="669300" y="2949847"/>
            <a:ext cx="2468183" cy="523220"/>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 Cáo.</a:t>
            </a:r>
          </a:p>
        </p:txBody>
      </p:sp>
      <p:pic>
        <p:nvPicPr>
          <p:cNvPr id="13" name="图片 9" descr="图片包含 玩具, 玩偶&#10;&#10;自动生成的说明">
            <a:extLst>
              <a:ext uri="{FF2B5EF4-FFF2-40B4-BE49-F238E27FC236}">
                <a16:creationId xmlns:a16="http://schemas.microsoft.com/office/drawing/2014/main" id="{4042FD5C-9970-49BB-AAC7-0166AE783C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814" y="4007949"/>
            <a:ext cx="3987593" cy="2987014"/>
          </a:xfrm>
          <a:prstGeom prst="rect">
            <a:avLst/>
          </a:prstGeom>
        </p:spPr>
      </p:pic>
      <p:sp>
        <p:nvSpPr>
          <p:cNvPr id="14" name="Rectangle 13">
            <a:extLst>
              <a:ext uri="{FF2B5EF4-FFF2-40B4-BE49-F238E27FC236}">
                <a16:creationId xmlns:a16="http://schemas.microsoft.com/office/drawing/2014/main" id="{7A5EEED2-5247-4368-8CDD-9601F0D42B59}"/>
              </a:ext>
            </a:extLst>
          </p:cNvPr>
          <p:cNvSpPr/>
          <p:nvPr/>
        </p:nvSpPr>
        <p:spPr>
          <a:xfrm>
            <a:off x="678120" y="3483315"/>
            <a:ext cx="2181630" cy="523220"/>
          </a:xfrm>
          <a:prstGeom prst="rect">
            <a:avLst/>
          </a:prstGeom>
        </p:spPr>
        <p:txBody>
          <a:bodyPr wrap="square">
            <a:spAutoFit/>
          </a:bodyPr>
          <a:lstStyle/>
          <a:p>
            <a:pPr marL="114300" lvl="0" algn="just">
              <a:defRPr/>
            </a:pPr>
            <a:r>
              <a:rPr lang="vi-VN"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Phú</a:t>
            </a:r>
            <a:r>
              <a:rPr lang="vi-VN" sz="2800" b="1" dirty="0">
                <a:solidFill>
                  <a:srgbClr val="C00000"/>
                </a:solidFill>
                <a:latin typeface="Times New Roman" panose="02020603050405020304" pitchFamily="18" charset="0"/>
              </a:rPr>
              <a:t>.</a:t>
            </a:r>
          </a:p>
        </p:txBody>
      </p:sp>
    </p:spTree>
    <p:extLst>
      <p:ext uri="{BB962C8B-B14F-4D97-AF65-F5344CB8AC3E}">
        <p14:creationId xmlns:p14="http://schemas.microsoft.com/office/powerpoint/2010/main" val="135584481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 grpId="0"/>
      <p:bldP spid="1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2256442383"/>
              </p:ext>
            </p:extLst>
          </p:nvPr>
        </p:nvGraphicFramePr>
        <p:xfrm>
          <a:off x="444617" y="1160607"/>
          <a:ext cx="10914077" cy="5888736"/>
        </p:xfrm>
        <a:graphic>
          <a:graphicData uri="http://schemas.openxmlformats.org/drawingml/2006/table">
            <a:tbl>
              <a:tblPr firstRow="1" firstCol="1" lastRow="1" lastCol="1" bandRow="1" bandCol="1"/>
              <a:tblGrid>
                <a:gridCol w="1293755">
                  <a:extLst>
                    <a:ext uri="{9D8B030D-6E8A-4147-A177-3AD203B41FA5}">
                      <a16:colId xmlns:a16="http://schemas.microsoft.com/office/drawing/2014/main" val="3691190515"/>
                    </a:ext>
                  </a:extLst>
                </a:gridCol>
                <a:gridCol w="1720306">
                  <a:extLst>
                    <a:ext uri="{9D8B030D-6E8A-4147-A177-3AD203B41FA5}">
                      <a16:colId xmlns:a16="http://schemas.microsoft.com/office/drawing/2014/main" val="743754607"/>
                    </a:ext>
                  </a:extLst>
                </a:gridCol>
                <a:gridCol w="3542846">
                  <a:extLst>
                    <a:ext uri="{9D8B030D-6E8A-4147-A177-3AD203B41FA5}">
                      <a16:colId xmlns:a16="http://schemas.microsoft.com/office/drawing/2014/main" val="52898343"/>
                    </a:ext>
                  </a:extLst>
                </a:gridCol>
                <a:gridCol w="4357170">
                  <a:extLst>
                    <a:ext uri="{9D8B030D-6E8A-4147-A177-3AD203B41FA5}">
                      <a16:colId xmlns:a16="http://schemas.microsoft.com/office/drawing/2014/main" val="3821854433"/>
                    </a:ext>
                  </a:extLst>
                </a:gridCol>
              </a:tblGrid>
              <a:tr h="330965">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2129625">
                <a:tc>
                  <a:txBody>
                    <a:bodyPr/>
                    <a:lstStyle/>
                    <a:p>
                      <a:pPr algn="just">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1. Phạm Ngũ Lão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Thuật hoài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Bức chân dung tinh thần của tác giả đồng thời cũng là chân dung tinh thần của con người thời Trần có sức mạnh, có lí tưởng, nhân cách cao đẹp, mang hào khí Đông 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Thủ pháp gợi, thiên về ấn tượng bao quát, hàm súc.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Bút pháp nghệ thuật hoành tráng có tính sử thi với hình tượng thơ lớn lao kì vĩ, biện pháp so sánh phóng đại.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r h="1769893">
                <a:tc>
                  <a:txBody>
                    <a:bodyPr/>
                    <a:lstStyle/>
                    <a:p>
                      <a:pPr algn="just">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2. Nguyễn Trãi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i="1">
                          <a:effectLst/>
                          <a:latin typeface="Times New Roman" panose="02020603050405020304" pitchFamily="18" charset="0"/>
                          <a:ea typeface="Times New Roman" panose="02020603050405020304" pitchFamily="18" charset="0"/>
                          <a:cs typeface="Times New Roman" panose="02020603050405020304" pitchFamily="18" charset="0"/>
                        </a:rPr>
                        <a:t>Bảo kính cảnh giới số 43.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Bức tranh thiên nhiên cảnh ngày hè sinh động và tràn đầy sức sống.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Thể thơ thất ngôn xen lục ngôn.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3/4.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Ngôn ngữ giản dị, tinh tế, biểu cảm.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361584"/>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77317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3311862480"/>
              </p:ext>
            </p:extLst>
          </p:nvPr>
        </p:nvGraphicFramePr>
        <p:xfrm>
          <a:off x="444617" y="1003560"/>
          <a:ext cx="11747383" cy="5634825"/>
        </p:xfrm>
        <a:graphic>
          <a:graphicData uri="http://schemas.openxmlformats.org/drawingml/2006/table">
            <a:tbl>
              <a:tblPr firstRow="1" firstCol="1" lastRow="1" lastCol="1" bandRow="1" bandCol="1"/>
              <a:tblGrid>
                <a:gridCol w="1392535">
                  <a:extLst>
                    <a:ext uri="{9D8B030D-6E8A-4147-A177-3AD203B41FA5}">
                      <a16:colId xmlns:a16="http://schemas.microsoft.com/office/drawing/2014/main" val="3691190515"/>
                    </a:ext>
                  </a:extLst>
                </a:gridCol>
                <a:gridCol w="1325498">
                  <a:extLst>
                    <a:ext uri="{9D8B030D-6E8A-4147-A177-3AD203B41FA5}">
                      <a16:colId xmlns:a16="http://schemas.microsoft.com/office/drawing/2014/main" val="743754607"/>
                    </a:ext>
                  </a:extLst>
                </a:gridCol>
                <a:gridCol w="5519956">
                  <a:extLst>
                    <a:ext uri="{9D8B030D-6E8A-4147-A177-3AD203B41FA5}">
                      <a16:colId xmlns:a16="http://schemas.microsoft.com/office/drawing/2014/main" val="52898343"/>
                    </a:ext>
                  </a:extLst>
                </a:gridCol>
                <a:gridCol w="3509394">
                  <a:extLst>
                    <a:ext uri="{9D8B030D-6E8A-4147-A177-3AD203B41FA5}">
                      <a16:colId xmlns:a16="http://schemas.microsoft.com/office/drawing/2014/main" val="3821854433"/>
                    </a:ext>
                  </a:extLst>
                </a:gridCol>
              </a:tblGrid>
              <a:tr h="330965">
                <a:tc>
                  <a:txBody>
                    <a:bodyPr/>
                    <a:lstStyle/>
                    <a:p>
                      <a:pPr algn="ctr">
                        <a:lnSpc>
                          <a:spcPct val="115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2129625">
                <a:tc>
                  <a:txBody>
                    <a:bodyPr/>
                    <a:lstStyle/>
                    <a:p>
                      <a:pPr algn="just">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3. Nguyễn Bỉnh Khiêm.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i="1" dirty="0">
                          <a:effectLst/>
                          <a:latin typeface="Times New Roman" panose="02020603050405020304" pitchFamily="18" charset="0"/>
                          <a:ea typeface="Times New Roman" panose="02020603050405020304" pitchFamily="18" charset="0"/>
                          <a:cs typeface="Times New Roman" panose="02020603050405020304" pitchFamily="18" charset="0"/>
                        </a:rPr>
                        <a:t>Nhàn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Triết lí sống “nhàn” của tác giả: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Sống hòa hợp với thiên nhiên.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Phủ nhận danh lợi, giữ cốt cách thanh cao.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Thể thơ Đường luật thất ngôn bát cú.</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Đối chỉnh.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 Hình ảnh thơ giản dị, biểu cảm.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r h="1769893">
                <a:tc>
                  <a:txBody>
                    <a:bodyPr/>
                    <a:lstStyle/>
                    <a:p>
                      <a:pPr algn="just">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4. Nguyễn Du.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i="1">
                          <a:effectLst/>
                          <a:latin typeface="Times New Roman" panose="02020603050405020304" pitchFamily="18" charset="0"/>
                          <a:ea typeface="Times New Roman" panose="02020603050405020304" pitchFamily="18" charset="0"/>
                          <a:cs typeface="Times New Roman" panose="02020603050405020304" pitchFamily="18" charset="0"/>
                        </a:rPr>
                        <a:t>Độc Tiểu Thanh kí.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Xót xa, thương cảm cho nàng Tiểu Thanh cũng như bao người phụ nữ tài hoa bạc mệnh.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Suy nghĩ về số phận của những người tài hoa, tài tử, Nguyễn Du đặt vấn đề quyền sống, yêu cầu phải trân trọng những người nghệ sĩ- người sáng tạo ra các giá trị văn hóa tinh thần.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Tự thương cho số phận tương lai của mình, khao khát tri âm.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Giá trị nhân đạo sâu sắc, mới mẻ.</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Ngôn ngữ hàm súc, tinh tế.</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Sự phá cách khuôn mẫu thơ Đường luật.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361584"/>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5423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1376585706"/>
              </p:ext>
            </p:extLst>
          </p:nvPr>
        </p:nvGraphicFramePr>
        <p:xfrm>
          <a:off x="444617" y="1003560"/>
          <a:ext cx="11747383" cy="5398008"/>
        </p:xfrm>
        <a:graphic>
          <a:graphicData uri="http://schemas.openxmlformats.org/drawingml/2006/table">
            <a:tbl>
              <a:tblPr firstRow="1" firstCol="1" lastRow="1" lastCol="1" bandRow="1" bandCol="1"/>
              <a:tblGrid>
                <a:gridCol w="1392535">
                  <a:extLst>
                    <a:ext uri="{9D8B030D-6E8A-4147-A177-3AD203B41FA5}">
                      <a16:colId xmlns:a16="http://schemas.microsoft.com/office/drawing/2014/main" val="3691190515"/>
                    </a:ext>
                  </a:extLst>
                </a:gridCol>
                <a:gridCol w="1325498">
                  <a:extLst>
                    <a:ext uri="{9D8B030D-6E8A-4147-A177-3AD203B41FA5}">
                      <a16:colId xmlns:a16="http://schemas.microsoft.com/office/drawing/2014/main" val="743754607"/>
                    </a:ext>
                  </a:extLst>
                </a:gridCol>
                <a:gridCol w="5519956">
                  <a:extLst>
                    <a:ext uri="{9D8B030D-6E8A-4147-A177-3AD203B41FA5}">
                      <a16:colId xmlns:a16="http://schemas.microsoft.com/office/drawing/2014/main" val="52898343"/>
                    </a:ext>
                  </a:extLst>
                </a:gridCol>
                <a:gridCol w="3509394">
                  <a:extLst>
                    <a:ext uri="{9D8B030D-6E8A-4147-A177-3AD203B41FA5}">
                      <a16:colId xmlns:a16="http://schemas.microsoft.com/office/drawing/2014/main" val="3821854433"/>
                    </a:ext>
                  </a:extLst>
                </a:gridCol>
              </a:tblGrid>
              <a:tr h="330965">
                <a:tc>
                  <a:txBody>
                    <a:bodyPr/>
                    <a:lstStyle/>
                    <a:p>
                      <a:pPr algn="ctr">
                        <a:lnSpc>
                          <a:spcPct val="115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2129625">
                <a:tc>
                  <a:txBody>
                    <a:bodyPr/>
                    <a:lstStyle/>
                    <a:p>
                      <a:pPr algn="just">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5. Đỗ Pháp Thuận.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Quốc tộ.</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Tâm trạng phơi phới niềm vui, tự hào, lạc quan, tin tưởng vào vận mệnh của đất nước.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Khẳng định đường lối trị nước: thuận theo tự nhiên, dùng phương sách “đức trị” để đất nước ko còn nạn đao binh.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Truyền thống tốt đẹp của dân tộc: yêu chuộng hòa bình.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So sánh độc đáo.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Ngôn ngữ hàm súc.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r h="1769893">
                <a:tc>
                  <a:txBody>
                    <a:bodyPr/>
                    <a:lstStyle/>
                    <a:p>
                      <a:pPr algn="just">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6. Mãn Giác thiền sư.</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i="1">
                          <a:effectLst/>
                          <a:latin typeface="Times New Roman" panose="02020603050405020304" pitchFamily="18" charset="0"/>
                          <a:ea typeface="Times New Roman" panose="02020603050405020304" pitchFamily="18" charset="0"/>
                          <a:cs typeface="Times New Roman" panose="02020603050405020304" pitchFamily="18" charset="0"/>
                        </a:rPr>
                        <a:t>Cáo tật thị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Từ quy luật vận đọng đối lập của thiên nhiên và đời người, tác giả thể hiện ý thức cao về ý nghĩa, giá trị sự sống người.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Niềm tin vào sự sống bất diệt, lòmh lạc quan, yêu đời của 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Thể kệ.</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Ngôn ngữ hàm súc, uyên thâm.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361584"/>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62017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848728075"/>
              </p:ext>
            </p:extLst>
          </p:nvPr>
        </p:nvGraphicFramePr>
        <p:xfrm>
          <a:off x="444617" y="1003560"/>
          <a:ext cx="11747383" cy="5985345"/>
        </p:xfrm>
        <a:graphic>
          <a:graphicData uri="http://schemas.openxmlformats.org/drawingml/2006/table">
            <a:tbl>
              <a:tblPr firstRow="1" firstCol="1" lastRow="1" lastCol="1" bandRow="1" bandCol="1"/>
              <a:tblGrid>
                <a:gridCol w="1392535">
                  <a:extLst>
                    <a:ext uri="{9D8B030D-6E8A-4147-A177-3AD203B41FA5}">
                      <a16:colId xmlns:a16="http://schemas.microsoft.com/office/drawing/2014/main" val="3691190515"/>
                    </a:ext>
                  </a:extLst>
                </a:gridCol>
                <a:gridCol w="1325498">
                  <a:extLst>
                    <a:ext uri="{9D8B030D-6E8A-4147-A177-3AD203B41FA5}">
                      <a16:colId xmlns:a16="http://schemas.microsoft.com/office/drawing/2014/main" val="743754607"/>
                    </a:ext>
                  </a:extLst>
                </a:gridCol>
                <a:gridCol w="5519956">
                  <a:extLst>
                    <a:ext uri="{9D8B030D-6E8A-4147-A177-3AD203B41FA5}">
                      <a16:colId xmlns:a16="http://schemas.microsoft.com/office/drawing/2014/main" val="52898343"/>
                    </a:ext>
                  </a:extLst>
                </a:gridCol>
                <a:gridCol w="3509394">
                  <a:extLst>
                    <a:ext uri="{9D8B030D-6E8A-4147-A177-3AD203B41FA5}">
                      <a16:colId xmlns:a16="http://schemas.microsoft.com/office/drawing/2014/main" val="3821854433"/>
                    </a:ext>
                  </a:extLst>
                </a:gridCol>
              </a:tblGrid>
              <a:tr h="330965">
                <a:tc>
                  <a:txBody>
                    <a:bodyPr/>
                    <a:lstStyle/>
                    <a:p>
                      <a:pPr algn="ctr">
                        <a:lnSpc>
                          <a:spcPct val="115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2129625">
                <a:tc>
                  <a:txBody>
                    <a:bodyPr/>
                    <a:lstStyle/>
                    <a:p>
                      <a:pPr algn="just">
                        <a:lnSpc>
                          <a:spcPct val="115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7. Nguyễn Trung Ngạn.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i="1" dirty="0">
                          <a:effectLst/>
                          <a:latin typeface="Times New Roman" panose="02020603050405020304" pitchFamily="18" charset="0"/>
                          <a:ea typeface="Times New Roman" panose="02020603050405020304" pitchFamily="18" charset="0"/>
                          <a:cs typeface="Times New Roman" panose="02020603050405020304" pitchFamily="18" charset="0"/>
                        </a:rPr>
                        <a:t>Quy hứng.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Những hình ảnh dân dã quen thuộc của làng quê qua nỗi nhớ quê rất cụ thể, da diết, chân thành.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Lòng tự hào dân tộc, lòng yêu nước sâu sắc.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Hình ảnh thơ bình dị, dân dã.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Biện pháp đối lập.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r h="1769893">
                <a:tc>
                  <a:txBody>
                    <a:bodyPr/>
                    <a:lstStyle/>
                    <a:p>
                      <a:pPr algn="just">
                        <a:lnSpc>
                          <a:spcPct val="115000"/>
                        </a:lnSpc>
                        <a:spcAft>
                          <a:spcPts val="0"/>
                        </a:spcAft>
                      </a:pPr>
                      <a:r>
                        <a:rPr lang="pt-BR" sz="2000" b="1">
                          <a:effectLst/>
                          <a:latin typeface="Times New Roman" panose="02020603050405020304" pitchFamily="18" charset="0"/>
                          <a:ea typeface="Times New Roman" panose="02020603050405020304" pitchFamily="18" charset="0"/>
                          <a:cs typeface="Times New Roman" panose="02020603050405020304" pitchFamily="18" charset="0"/>
                        </a:rPr>
                        <a:t>8. Trương Hán Siêu.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0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i="1">
                          <a:effectLst/>
                          <a:latin typeface="Times New Roman" panose="02020603050405020304" pitchFamily="18" charset="0"/>
                          <a:ea typeface="Times New Roman" panose="02020603050405020304" pitchFamily="18" charset="0"/>
                          <a:cs typeface="Times New Roman" panose="02020603050405020304" pitchFamily="18" charset="0"/>
                        </a:rPr>
                        <a:t>Phú sông Bạch Đằng.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Khung cảnh thiên nhiên Bạch Đằng- danh thắng lịch sử- hiện lên chân thực, sinh động thông qua cách nhìn, miêu tả của nhân vật “khách” và lời kể của các bô lão.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Lòng yêu nước, tự hào dân tộc.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Tư tưởng nhân văn cao đẹp: đề cao vai trò, vị trí của con người.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Là đỉnh cao nghệ thuật của thể phú trong VHTĐ: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Cấu tứ đơn giản, hấp dẫn.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Bố cục chặt chẽ.</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Hình tượng nghệ thuật sinh động vừa gợi hình sắc trực tiếp vừa mang ý nghĩa khái quát triết lí.</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Ngôn ngữ trang trọng, hào sảng, lắng đọng, gợi cảm.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361584"/>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42944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2950455541"/>
              </p:ext>
            </p:extLst>
          </p:nvPr>
        </p:nvGraphicFramePr>
        <p:xfrm>
          <a:off x="444617" y="1003560"/>
          <a:ext cx="11747383" cy="5818632"/>
        </p:xfrm>
        <a:graphic>
          <a:graphicData uri="http://schemas.openxmlformats.org/drawingml/2006/table">
            <a:tbl>
              <a:tblPr firstRow="1" firstCol="1" lastRow="1" lastCol="1" bandRow="1" bandCol="1"/>
              <a:tblGrid>
                <a:gridCol w="1392535">
                  <a:extLst>
                    <a:ext uri="{9D8B030D-6E8A-4147-A177-3AD203B41FA5}">
                      <a16:colId xmlns:a16="http://schemas.microsoft.com/office/drawing/2014/main" val="3691190515"/>
                    </a:ext>
                  </a:extLst>
                </a:gridCol>
                <a:gridCol w="1325498">
                  <a:extLst>
                    <a:ext uri="{9D8B030D-6E8A-4147-A177-3AD203B41FA5}">
                      <a16:colId xmlns:a16="http://schemas.microsoft.com/office/drawing/2014/main" val="743754607"/>
                    </a:ext>
                  </a:extLst>
                </a:gridCol>
                <a:gridCol w="5519956">
                  <a:extLst>
                    <a:ext uri="{9D8B030D-6E8A-4147-A177-3AD203B41FA5}">
                      <a16:colId xmlns:a16="http://schemas.microsoft.com/office/drawing/2014/main" val="52898343"/>
                    </a:ext>
                  </a:extLst>
                </a:gridCol>
                <a:gridCol w="3509394">
                  <a:extLst>
                    <a:ext uri="{9D8B030D-6E8A-4147-A177-3AD203B41FA5}">
                      <a16:colId xmlns:a16="http://schemas.microsoft.com/office/drawing/2014/main" val="3821854433"/>
                    </a:ext>
                  </a:extLst>
                </a:gridCol>
              </a:tblGrid>
              <a:tr h="330965">
                <a:tc>
                  <a:txBody>
                    <a:bodyPr/>
                    <a:lstStyle/>
                    <a:p>
                      <a:pPr algn="ctr">
                        <a:lnSpc>
                          <a:spcPct val="115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2129625">
                <a:tc>
                  <a:txBody>
                    <a:bodyPr/>
                    <a:lstStyle/>
                    <a:p>
                      <a:pPr algn="just">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9. Nguyễn Trãi.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Bình Ngô đại cáo.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Là bản tuyên ngôn độc lập lần thứ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Nêu cao tư tưởng nhân nghĩa, chân lí độc lập dân tộc.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Tố cáo tội ác của kẻ thù.</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Tái hiện quá trình kháng chiến hào hùng.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Tuyên bố độc lập, rút ra bài học lịch sử.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Kết hợp hài hòa 2 yếu tố: chính luận sắc bén và văn chương trữ tình.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Mang đậm cảm hứng anh hùng ca.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Là áng “thiên cổ hùng văn”.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r h="1769893">
                <a:tc>
                  <a:txBody>
                    <a:bodyPr/>
                    <a:lstStyle/>
                    <a:p>
                      <a:pPr algn="just">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10. Hoàng Đức Lương.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Tựa Trích diễm thi tập.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Những nguyên nhân khiến thơ văn bik thất truyền.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Tâm sự và công việc sưu tầm thơ văn của 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Niềm tự hào, sự trân trọng và ý thức bảo vệ di sản văn hóa của dân tộc.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Nghệ thuật lập luận chặt chẽ bằng phương thức quy nạp, phân tích- tổng hợp.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361584"/>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9325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2450273580"/>
              </p:ext>
            </p:extLst>
          </p:nvPr>
        </p:nvGraphicFramePr>
        <p:xfrm>
          <a:off x="176169" y="1003560"/>
          <a:ext cx="12015832" cy="5985345"/>
        </p:xfrm>
        <a:graphic>
          <a:graphicData uri="http://schemas.openxmlformats.org/drawingml/2006/table">
            <a:tbl>
              <a:tblPr firstRow="1" firstCol="1" lastRow="1" lastCol="1" bandRow="1" bandCol="1"/>
              <a:tblGrid>
                <a:gridCol w="1424357">
                  <a:extLst>
                    <a:ext uri="{9D8B030D-6E8A-4147-A177-3AD203B41FA5}">
                      <a16:colId xmlns:a16="http://schemas.microsoft.com/office/drawing/2014/main" val="3691190515"/>
                    </a:ext>
                  </a:extLst>
                </a:gridCol>
                <a:gridCol w="1355788">
                  <a:extLst>
                    <a:ext uri="{9D8B030D-6E8A-4147-A177-3AD203B41FA5}">
                      <a16:colId xmlns:a16="http://schemas.microsoft.com/office/drawing/2014/main" val="743754607"/>
                    </a:ext>
                  </a:extLst>
                </a:gridCol>
                <a:gridCol w="5646097">
                  <a:extLst>
                    <a:ext uri="{9D8B030D-6E8A-4147-A177-3AD203B41FA5}">
                      <a16:colId xmlns:a16="http://schemas.microsoft.com/office/drawing/2014/main" val="52898343"/>
                    </a:ext>
                  </a:extLst>
                </a:gridCol>
                <a:gridCol w="3589590">
                  <a:extLst>
                    <a:ext uri="{9D8B030D-6E8A-4147-A177-3AD203B41FA5}">
                      <a16:colId xmlns:a16="http://schemas.microsoft.com/office/drawing/2014/main" val="3821854433"/>
                    </a:ext>
                  </a:extLst>
                </a:gridCol>
              </a:tblGrid>
              <a:tr h="330965">
                <a:tc>
                  <a:txBody>
                    <a:bodyPr/>
                    <a:lstStyle/>
                    <a:p>
                      <a:pPr algn="ctr">
                        <a:lnSpc>
                          <a:spcPct val="115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2129625">
                <a:tc>
                  <a:txBody>
                    <a:bodyPr/>
                    <a:lstStyle/>
                    <a:p>
                      <a:pPr algn="just">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11. Thân Nhân Trung.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i="1">
                          <a:effectLst/>
                          <a:latin typeface="Times New Roman" panose="02020603050405020304" pitchFamily="18" charset="0"/>
                          <a:ea typeface="Times New Roman" panose="02020603050405020304" pitchFamily="18" charset="0"/>
                          <a:cs typeface="Times New Roman" panose="02020603050405020304" pitchFamily="18" charset="0"/>
                        </a:rPr>
                        <a:t> Hiền tài là nguyên khí của quốc gia.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Vai trò quan trọng của hiền tài đối với vận mệnh đất nước.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Những việc làm khuyến khích hiền tài.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ý nghĩa quan trọng của việc khắc bia tiến sĩ.</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000">
                          <a:effectLst/>
                          <a:latin typeface="Times New Roman" panose="02020603050405020304" pitchFamily="18" charset="0"/>
                          <a:ea typeface="Times New Roman" panose="02020603050405020304" pitchFamily="18" charset="0"/>
                          <a:cs typeface="Times New Roman" panose="02020603050405020304" pitchFamily="18" charset="0"/>
                        </a:rPr>
                        <a:t>Nghệ thuật lập luận tam đoạn luận.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r h="1769893">
                <a:tc>
                  <a:txBody>
                    <a:bodyPr/>
                    <a:lstStyle/>
                    <a:p>
                      <a:pPr algn="just">
                        <a:lnSpc>
                          <a:spcPct val="115000"/>
                        </a:lnSpc>
                        <a:spcAft>
                          <a:spcPts val="0"/>
                        </a:spcAft>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12. Ngô Sĩ Liên.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000" i="1">
                          <a:effectLst/>
                          <a:latin typeface="Times New Roman" panose="02020603050405020304" pitchFamily="18" charset="0"/>
                          <a:ea typeface="Times New Roman" panose="02020603050405020304" pitchFamily="18" charset="0"/>
                          <a:cs typeface="Times New Roman" panose="02020603050405020304" pitchFamily="18" charset="0"/>
                        </a:rPr>
                        <a:t>Hưng Đạo Vương Trần Quốc Tuấn.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0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i="1">
                          <a:effectLst/>
                          <a:latin typeface="Times New Roman" panose="02020603050405020304" pitchFamily="18" charset="0"/>
                          <a:ea typeface="Times New Roman" panose="02020603050405020304" pitchFamily="18" charset="0"/>
                          <a:cs typeface="Times New Roman" panose="02020603050405020304" pitchFamily="18" charset="0"/>
                        </a:rPr>
                        <a:t>Thái sư Trần Thủ Độ.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Vẻ đẹp nhân cách vĩ đại của Trần Quốc Tuấn: trung quân ái quốc, tài năng mưu lược, đức độ lớn.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Nhân cách vĩ đại của Trần Thủ Độ: trung thực, nghiêm minh, liêm khiết, chí công vô tư.</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Nghệ thuật khắc họa nhân vật: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Đặt nhân vật trong nhiều mối quan hệ.</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Đặt nhân vật trong những tình huống có thử thách.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Sử dụng nhiều chi tiết đặc sắc.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Nghệ thuật khắc họa nhân vật: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Các tình huống giàu kịch tính.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Sử dụng nhiều chi tiết đặc sắc.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361584"/>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0882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0" y="26636"/>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2481571" y="417371"/>
            <a:ext cx="7389139"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id="{3F34C77B-F8B7-4258-A008-EFF7E7F97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 y="3173421"/>
            <a:ext cx="3279735" cy="3809320"/>
          </a:xfrm>
          <a:prstGeom prst="rect">
            <a:avLst/>
          </a:prstGeom>
        </p:spPr>
      </p:pic>
      <p:sp>
        <p:nvSpPr>
          <p:cNvPr id="20" name="任意多边形: 形状 17">
            <a:extLst>
              <a:ext uri="{FF2B5EF4-FFF2-40B4-BE49-F238E27FC236}">
                <a16:creationId xmlns:a16="http://schemas.microsoft.com/office/drawing/2014/main" id="{08153962-1C6F-4202-8147-0542D31B7349}"/>
              </a:ext>
            </a:extLst>
          </p:cNvPr>
          <p:cNvSpPr/>
          <p:nvPr/>
        </p:nvSpPr>
        <p:spPr>
          <a:xfrm>
            <a:off x="3498209" y="1735819"/>
            <a:ext cx="3457305" cy="3342262"/>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dirty="0" err="1">
                <a:solidFill>
                  <a:srgbClr val="FF0000"/>
                </a:solidFill>
                <a:latin typeface="Times New Roman" panose="02020603050405020304" pitchFamily="18" charset="0"/>
                <a:cs typeface="Times New Roman" panose="02020603050405020304" pitchFamily="18" charset="0"/>
              </a:rPr>
              <a:t>Cần</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lựa</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chọn</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sử</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dụng</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từ</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phù</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hợp</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nhất</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trong</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nói</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và</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viết</a:t>
            </a:r>
            <a:r>
              <a:rPr lang="en-US" altLang="zh-CN" sz="3200" dirty="0">
                <a:solidFill>
                  <a:prstClr val="white"/>
                </a:solidFill>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8" name="图片 5">
            <a:extLst>
              <a:ext uri="{FF2B5EF4-FFF2-40B4-BE49-F238E27FC236}">
                <a16:creationId xmlns:a16="http://schemas.microsoft.com/office/drawing/2014/main" id="{DBF6F120-325A-4CA6-AD31-AE10F3644E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id="{F14664A1-08B1-4FE1-9D5D-162B26595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7017" y="3638806"/>
            <a:ext cx="1051153" cy="609159"/>
          </a:xfrm>
          <a:prstGeom prst="rect">
            <a:avLst/>
          </a:prstGeom>
        </p:spPr>
      </p:pic>
      <p:pic>
        <p:nvPicPr>
          <p:cNvPr id="11" name="图片 4">
            <a:extLst>
              <a:ext uri="{FF2B5EF4-FFF2-40B4-BE49-F238E27FC236}">
                <a16:creationId xmlns:a16="http://schemas.microsoft.com/office/drawing/2014/main" id="{7BB08CD9-8648-4B1D-A2D8-C37DF9AD64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19856" y="4605931"/>
            <a:ext cx="2046378" cy="2376810"/>
          </a:xfrm>
          <a:prstGeom prst="rect">
            <a:avLst/>
          </a:prstGeom>
        </p:spPr>
      </p:pic>
    </p:spTree>
    <p:extLst>
      <p:ext uri="{BB962C8B-B14F-4D97-AF65-F5344CB8AC3E}">
        <p14:creationId xmlns:p14="http://schemas.microsoft.com/office/powerpoint/2010/main" val="145834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2081344779"/>
              </p:ext>
            </p:extLst>
          </p:nvPr>
        </p:nvGraphicFramePr>
        <p:xfrm>
          <a:off x="176169" y="1003560"/>
          <a:ext cx="12482819" cy="5468112"/>
        </p:xfrm>
        <a:graphic>
          <a:graphicData uri="http://schemas.openxmlformats.org/drawingml/2006/table">
            <a:tbl>
              <a:tblPr firstRow="1" firstCol="1" lastRow="1" lastCol="1" bandRow="1" bandCol="1"/>
              <a:tblGrid>
                <a:gridCol w="1479714">
                  <a:extLst>
                    <a:ext uri="{9D8B030D-6E8A-4147-A177-3AD203B41FA5}">
                      <a16:colId xmlns:a16="http://schemas.microsoft.com/office/drawing/2014/main" val="3691190515"/>
                    </a:ext>
                  </a:extLst>
                </a:gridCol>
                <a:gridCol w="1408480">
                  <a:extLst>
                    <a:ext uri="{9D8B030D-6E8A-4147-A177-3AD203B41FA5}">
                      <a16:colId xmlns:a16="http://schemas.microsoft.com/office/drawing/2014/main" val="743754607"/>
                    </a:ext>
                  </a:extLst>
                </a:gridCol>
                <a:gridCol w="6616532">
                  <a:extLst>
                    <a:ext uri="{9D8B030D-6E8A-4147-A177-3AD203B41FA5}">
                      <a16:colId xmlns:a16="http://schemas.microsoft.com/office/drawing/2014/main" val="52898343"/>
                    </a:ext>
                  </a:extLst>
                </a:gridCol>
                <a:gridCol w="2978093">
                  <a:extLst>
                    <a:ext uri="{9D8B030D-6E8A-4147-A177-3AD203B41FA5}">
                      <a16:colId xmlns:a16="http://schemas.microsoft.com/office/drawing/2014/main" val="3821854433"/>
                    </a:ext>
                  </a:extLst>
                </a:gridCol>
              </a:tblGrid>
              <a:tr h="330965">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2129625">
                <a:tc>
                  <a:txBody>
                    <a:bodyPr/>
                    <a:lstStyle/>
                    <a:p>
                      <a:pPr algn="just">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13. Nguyễn Dữ.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phán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đền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fr-F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phán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ma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mạo</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thổ</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Phê phán thánh thần, quan lại ở cõi âm.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Hiện tượng oan trái, bất công ở cõi trần: quan lại tham nhũng, vua xa dân, người dân lương thiện chịu nhiều bất công, ngang trái.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Giá trị nhân đạo: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Đề cao tinh thần khảng khái, cương trực, dám đấu tranh chống lại cái ác trừ hại cho dân của Ngô Tử Văn- người đại biểu của trí thức nước Việt.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Niềm tin công lí chính nghĩa nhất định thắng gian tà.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Sử dụng dày đặc các yếu tố kì 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Giàu kịch tính.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62315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1426837955"/>
              </p:ext>
            </p:extLst>
          </p:nvPr>
        </p:nvGraphicFramePr>
        <p:xfrm>
          <a:off x="906012" y="1637220"/>
          <a:ext cx="9486375" cy="2944368"/>
        </p:xfrm>
        <a:graphic>
          <a:graphicData uri="http://schemas.openxmlformats.org/drawingml/2006/table">
            <a:tbl>
              <a:tblPr firstRow="1" firstCol="1" lastRow="1" lastCol="1" bandRow="1" bandCol="1"/>
              <a:tblGrid>
                <a:gridCol w="1062909">
                  <a:extLst>
                    <a:ext uri="{9D8B030D-6E8A-4147-A177-3AD203B41FA5}">
                      <a16:colId xmlns:a16="http://schemas.microsoft.com/office/drawing/2014/main" val="3691190515"/>
                    </a:ext>
                  </a:extLst>
                </a:gridCol>
                <a:gridCol w="1604789">
                  <a:extLst>
                    <a:ext uri="{9D8B030D-6E8A-4147-A177-3AD203B41FA5}">
                      <a16:colId xmlns:a16="http://schemas.microsoft.com/office/drawing/2014/main" val="743754607"/>
                    </a:ext>
                  </a:extLst>
                </a:gridCol>
                <a:gridCol w="3439486">
                  <a:extLst>
                    <a:ext uri="{9D8B030D-6E8A-4147-A177-3AD203B41FA5}">
                      <a16:colId xmlns:a16="http://schemas.microsoft.com/office/drawing/2014/main" val="52898343"/>
                    </a:ext>
                  </a:extLst>
                </a:gridCol>
                <a:gridCol w="3379191">
                  <a:extLst>
                    <a:ext uri="{9D8B030D-6E8A-4147-A177-3AD203B41FA5}">
                      <a16:colId xmlns:a16="http://schemas.microsoft.com/office/drawing/2014/main" val="3821854433"/>
                    </a:ext>
                  </a:extLst>
                </a:gridCol>
              </a:tblGrid>
              <a:tr h="276491">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1521872">
                <a:tc>
                  <a:txBody>
                    <a:bodyPr/>
                    <a:lstStyle/>
                    <a:p>
                      <a:pPr algn="just">
                        <a:lnSpc>
                          <a:spcPct val="115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14. Đoàn Thị Điểm.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i="1" dirty="0">
                          <a:effectLst/>
                          <a:latin typeface="Times New Roman" panose="02020603050405020304" pitchFamily="18" charset="0"/>
                          <a:ea typeface="Times New Roman" panose="02020603050405020304" pitchFamily="18" charset="0"/>
                          <a:cs typeface="Times New Roman" panose="02020603050405020304" pitchFamily="18" charset="0"/>
                        </a:rPr>
                        <a:t>Đoạn trích: Tình cảnh lẻ loi của người chinh phụ.</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Tâm trạng cô đơn, buồn sầu, mong nhớ da diết và khát vọng hạnh phúc lứa đôi của người chinh phụ.</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Gián tiếp lên án chiến tranh phong kiến phi nghĩa.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Độc thoại nội tâm.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ngụ</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Ngôn ngữ giàu sức biểu cảm.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71410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C58AE60-51D0-480C-AC1D-FFD5673AA052}"/>
              </a:ext>
            </a:extLst>
          </p:cNvPr>
          <p:cNvGraphicFramePr>
            <a:graphicFrameLocks noGrp="1"/>
          </p:cNvGraphicFramePr>
          <p:nvPr>
            <p:extLst>
              <p:ext uri="{D42A27DB-BD31-4B8C-83A1-F6EECF244321}">
                <p14:modId xmlns:p14="http://schemas.microsoft.com/office/powerpoint/2010/main" val="4103520475"/>
              </p:ext>
            </p:extLst>
          </p:nvPr>
        </p:nvGraphicFramePr>
        <p:xfrm>
          <a:off x="234893" y="1022142"/>
          <a:ext cx="11957086" cy="4837176"/>
        </p:xfrm>
        <a:graphic>
          <a:graphicData uri="http://schemas.openxmlformats.org/drawingml/2006/table">
            <a:tbl>
              <a:tblPr firstRow="1" firstCol="1" lastRow="1" lastCol="1" bandRow="1" bandCol="1"/>
              <a:tblGrid>
                <a:gridCol w="1339742">
                  <a:extLst>
                    <a:ext uri="{9D8B030D-6E8A-4147-A177-3AD203B41FA5}">
                      <a16:colId xmlns:a16="http://schemas.microsoft.com/office/drawing/2014/main" val="3691190515"/>
                    </a:ext>
                  </a:extLst>
                </a:gridCol>
                <a:gridCol w="1275246">
                  <a:extLst>
                    <a:ext uri="{9D8B030D-6E8A-4147-A177-3AD203B41FA5}">
                      <a16:colId xmlns:a16="http://schemas.microsoft.com/office/drawing/2014/main" val="743754607"/>
                    </a:ext>
                  </a:extLst>
                </a:gridCol>
                <a:gridCol w="3263886">
                  <a:extLst>
                    <a:ext uri="{9D8B030D-6E8A-4147-A177-3AD203B41FA5}">
                      <a16:colId xmlns:a16="http://schemas.microsoft.com/office/drawing/2014/main" val="52898343"/>
                    </a:ext>
                  </a:extLst>
                </a:gridCol>
                <a:gridCol w="6078212">
                  <a:extLst>
                    <a:ext uri="{9D8B030D-6E8A-4147-A177-3AD203B41FA5}">
                      <a16:colId xmlns:a16="http://schemas.microsoft.com/office/drawing/2014/main" val="3821854433"/>
                    </a:ext>
                  </a:extLst>
                </a:gridCol>
              </a:tblGrid>
              <a:tr h="276491">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1441"/>
                  </a:ext>
                </a:extLst>
              </a:tr>
              <a:tr h="1521872">
                <a:tc>
                  <a:txBody>
                    <a:bodyPr/>
                    <a:lstStyle/>
                    <a:p>
                      <a:pPr algn="just">
                        <a:lnSpc>
                          <a:spcPct val="115000"/>
                        </a:lnSpc>
                        <a:spcAft>
                          <a:spcPts val="0"/>
                        </a:spcAft>
                      </a:pP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15. Nguyễn Du.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1" marR="64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i="1" dirty="0">
                          <a:effectLst/>
                          <a:latin typeface="Times New Roman" panose="02020603050405020304" pitchFamily="18" charset="0"/>
                          <a:ea typeface="Times New Roman" panose="02020603050405020304" pitchFamily="18" charset="0"/>
                          <a:cs typeface="Times New Roman" panose="02020603050405020304" pitchFamily="18" charset="0"/>
                        </a:rPr>
                        <a:t>Truyện Kiều: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i="1" dirty="0">
                          <a:effectLst/>
                          <a:latin typeface="Times New Roman" panose="02020603050405020304" pitchFamily="18" charset="0"/>
                          <a:ea typeface="Times New Roman" panose="02020603050405020304" pitchFamily="18" charset="0"/>
                          <a:cs typeface="Times New Roman" panose="02020603050405020304" pitchFamily="18" charset="0"/>
                        </a:rPr>
                        <a:t>- Trao duyên.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i="1" dirty="0">
                          <a:effectLst/>
                          <a:latin typeface="Times New Roman" panose="02020603050405020304" pitchFamily="18" charset="0"/>
                          <a:ea typeface="Times New Roman" panose="02020603050405020304" pitchFamily="18" charset="0"/>
                          <a:cs typeface="Times New Roman" panose="02020603050405020304" pitchFamily="18" charset="0"/>
                        </a:rPr>
                        <a:t>- Nỗi thương mình.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i="1" dirty="0">
                          <a:effectLst/>
                          <a:latin typeface="Times New Roman" panose="02020603050405020304" pitchFamily="18" charset="0"/>
                          <a:ea typeface="Times New Roman" panose="02020603050405020304" pitchFamily="18" charset="0"/>
                          <a:cs typeface="Times New Roman" panose="02020603050405020304" pitchFamily="18" charset="0"/>
                        </a:rPr>
                        <a:t>- Chí khí anh hùng.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1" marR="64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Nỗi đau khổ, tuyệt vọng của Thúy Kiều trong đêm trao duyên.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Vẻ đẹp nhân cách của Kiều: đức hi sinh, lòng vị tha.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Nỗi thương thân xót phận và ý thức cao về nhân phẩm của Thúy Kiều.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Vẻ đẹp của nhân vật Từ Hải: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Chí khí phi thường, mưu cầu nghiệp lớn.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Tự tin, bản lĩnh.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Dứt khoát, kiên quyết mà lại rất tâm lí, sâu sắc và gần gũi.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1" marR="64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Độc thoại nội tâm.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Kết hợp ngôn ngữ dân gian và bác học.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ngụ</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Bút</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lãng</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mạn</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vũ</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trụ</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771" marR="64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561125"/>
                  </a:ext>
                </a:extLst>
              </a:tr>
            </a:tbl>
          </a:graphicData>
        </a:graphic>
      </p:graphicFrame>
      <p:sp>
        <p:nvSpPr>
          <p:cNvPr id="7" name="文本框 8">
            <a:extLst>
              <a:ext uri="{FF2B5EF4-FFF2-40B4-BE49-F238E27FC236}">
                <a16:creationId xmlns:a16="http://schemas.microsoft.com/office/drawing/2014/main" id="{16C97B8F-B76A-4364-9C8C-29B79F192657}"/>
              </a:ext>
            </a:extLst>
          </p:cNvPr>
          <p:cNvSpPr txBox="1"/>
          <p:nvPr/>
        </p:nvSpPr>
        <p:spPr>
          <a:xfrm>
            <a:off x="1869174" y="164810"/>
            <a:ext cx="9581798" cy="830997"/>
          </a:xfrm>
          <a:prstGeom prst="rect">
            <a:avLst/>
          </a:prstGeom>
          <a:noFill/>
        </p:spPr>
        <p:txBody>
          <a:bodyPr wrap="square" rtlCol="0">
            <a:spAutoFit/>
            <a:scene3d>
              <a:camera prst="orthographicFront"/>
              <a:lightRig rig="threePt" dir="t"/>
            </a:scene3d>
            <a:sp3d contourW="12700"/>
          </a:bodyPr>
          <a:lstStyle/>
          <a:p>
            <a:pPr lvl="0" defTabSz="457200">
              <a:defRPr/>
            </a:pPr>
            <a:r>
              <a:rPr lang="vi-VN" sz="2400" b="1" dirty="0">
                <a:solidFill>
                  <a:srgbClr val="002060"/>
                </a:solidFill>
                <a:latin typeface="Times New Roman" panose="02020603050405020304" pitchFamily="18" charset="0"/>
                <a:cs typeface="Times New Roman" panose="02020603050405020304" pitchFamily="18" charset="0"/>
              </a:rPr>
              <a:t>Lập bảng tên tác giả, tác phẩm, đặc điểm nội dung và nghệ thuật cơ bản của các tác phẩm đã học</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73473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id="{E90C96B7-E19D-4235-90DA-5C8ED14774B9}"/>
              </a:ext>
            </a:extLst>
          </p:cNvPr>
          <p:cNvSpPr txBox="1"/>
          <p:nvPr/>
        </p:nvSpPr>
        <p:spPr>
          <a:xfrm>
            <a:off x="1066268" y="1620037"/>
            <a:ext cx="6104912" cy="2308324"/>
          </a:xfrm>
          <a:prstGeom prst="rect">
            <a:avLst/>
          </a:prstGeom>
          <a:noFill/>
        </p:spPr>
        <p:txBody>
          <a:bodyPr wrap="square" rtlCol="0">
            <a:spAutoFit/>
          </a:bodyPr>
          <a:lstStyle/>
          <a:p>
            <a:pPr lvl="0" algn="ctr" defTabSz="457200">
              <a:defRPr/>
            </a:pP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III.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Các</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kiến</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thức</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LLVH</a:t>
            </a:r>
          </a:p>
        </p:txBody>
      </p:sp>
      <p:pic>
        <p:nvPicPr>
          <p:cNvPr id="7" name="图片 45">
            <a:extLst>
              <a:ext uri="{FF2B5EF4-FFF2-40B4-BE49-F238E27FC236}">
                <a16:creationId xmlns:a16="http://schemas.microsoft.com/office/drawing/2014/main"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id="{643943EB-95BA-42C1-95A8-E45A521EF0C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1933981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6943504"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V1.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chủ</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yếu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VBVH</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6" y="1354674"/>
            <a:ext cx="4257784" cy="4041521"/>
            <a:chOff x="319329" y="1585057"/>
            <a:chExt cx="2973094"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9" y="1585057"/>
              <a:ext cx="2973094"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1848" y="2023596"/>
              <a:ext cx="2396952" cy="1165651"/>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a. VBVH phản ánh hiện thực khách quan, khám phá thế giới tình cảm và tư tưởng, thỏa mãn nhu cầu thẩm mĩ của con người.</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13" name="图片 8">
            <a:extLst>
              <a:ext uri="{FF2B5EF4-FFF2-40B4-BE49-F238E27FC236}">
                <a16:creationId xmlns:a16="http://schemas.microsoft.com/office/drawing/2014/main" id="{1524D391-17CF-4017-8B5B-5CC8F175B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076" y="1003560"/>
            <a:ext cx="3877693" cy="4041521"/>
          </a:xfrm>
          <a:prstGeom prst="rect">
            <a:avLst/>
          </a:prstGeom>
        </p:spPr>
      </p:pic>
      <p:sp>
        <p:nvSpPr>
          <p:cNvPr id="14" name="文本框 12">
            <a:extLst>
              <a:ext uri="{FF2B5EF4-FFF2-40B4-BE49-F238E27FC236}">
                <a16:creationId xmlns:a16="http://schemas.microsoft.com/office/drawing/2014/main" id="{346ED777-CEF9-4684-B112-6C9FBF62EF15}"/>
              </a:ext>
            </a:extLst>
          </p:cNvPr>
          <p:cNvSpPr txBox="1"/>
          <p:nvPr/>
        </p:nvSpPr>
        <p:spPr>
          <a:xfrm rot="21221573">
            <a:off x="4970545" y="2077914"/>
            <a:ext cx="3045819" cy="1938992"/>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b. VBVH được xây dựng bằng ngôn từ nghệ thuật có tính hình tượng, tính thẩm mĩ và tính hàm súc.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8" name="图片 8">
            <a:extLst>
              <a:ext uri="{FF2B5EF4-FFF2-40B4-BE49-F238E27FC236}">
                <a16:creationId xmlns:a16="http://schemas.microsoft.com/office/drawing/2014/main" id="{101910DD-6B82-4CF7-B6CC-7CDC3400D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576" y="671478"/>
            <a:ext cx="3877693" cy="4041521"/>
          </a:xfrm>
          <a:prstGeom prst="rect">
            <a:avLst/>
          </a:prstGeom>
        </p:spPr>
      </p:pic>
      <p:sp>
        <p:nvSpPr>
          <p:cNvPr id="19" name="文本框 12">
            <a:extLst>
              <a:ext uri="{FF2B5EF4-FFF2-40B4-BE49-F238E27FC236}">
                <a16:creationId xmlns:a16="http://schemas.microsoft.com/office/drawing/2014/main" id="{C7170F01-A675-4948-8881-EF7ED7131C9E}"/>
              </a:ext>
            </a:extLst>
          </p:cNvPr>
          <p:cNvSpPr txBox="1"/>
          <p:nvPr/>
        </p:nvSpPr>
        <p:spPr>
          <a:xfrm rot="21221573">
            <a:off x="8711045" y="1561166"/>
            <a:ext cx="3045819" cy="2308324"/>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c. Mỗi VBVH đều thuộc về 1 thể loại nhất định và phải tuân theo những quy ước, cách thức riêng của nó.</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83872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415588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Cấu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trúc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VBVH</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6" y="1354674"/>
            <a:ext cx="4257784" cy="4041521"/>
            <a:chOff x="319329" y="1585057"/>
            <a:chExt cx="2973094"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9" y="1585057"/>
              <a:ext cx="2973094"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1848" y="2489856"/>
              <a:ext cx="2396952" cy="233130"/>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Tầng ngôn từ.</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13" name="图片 8">
            <a:extLst>
              <a:ext uri="{FF2B5EF4-FFF2-40B4-BE49-F238E27FC236}">
                <a16:creationId xmlns:a16="http://schemas.microsoft.com/office/drawing/2014/main" id="{1524D391-17CF-4017-8B5B-5CC8F175B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076" y="1003560"/>
            <a:ext cx="3877693" cy="4041521"/>
          </a:xfrm>
          <a:prstGeom prst="rect">
            <a:avLst/>
          </a:prstGeom>
        </p:spPr>
      </p:pic>
      <p:sp>
        <p:nvSpPr>
          <p:cNvPr id="14" name="文本框 12">
            <a:extLst>
              <a:ext uri="{FF2B5EF4-FFF2-40B4-BE49-F238E27FC236}">
                <a16:creationId xmlns:a16="http://schemas.microsoft.com/office/drawing/2014/main" id="{346ED777-CEF9-4684-B112-6C9FBF62EF15}"/>
              </a:ext>
            </a:extLst>
          </p:cNvPr>
          <p:cNvSpPr txBox="1"/>
          <p:nvPr/>
        </p:nvSpPr>
        <p:spPr>
          <a:xfrm rot="21221573">
            <a:off x="4970545" y="2816577"/>
            <a:ext cx="3045819" cy="461665"/>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Tầng hình tượng</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8" name="图片 8">
            <a:extLst>
              <a:ext uri="{FF2B5EF4-FFF2-40B4-BE49-F238E27FC236}">
                <a16:creationId xmlns:a16="http://schemas.microsoft.com/office/drawing/2014/main" id="{101910DD-6B82-4CF7-B6CC-7CDC3400D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576" y="671478"/>
            <a:ext cx="3877693" cy="4041521"/>
          </a:xfrm>
          <a:prstGeom prst="rect">
            <a:avLst/>
          </a:prstGeom>
        </p:spPr>
      </p:pic>
      <p:sp>
        <p:nvSpPr>
          <p:cNvPr id="19" name="文本框 12">
            <a:extLst>
              <a:ext uri="{FF2B5EF4-FFF2-40B4-BE49-F238E27FC236}">
                <a16:creationId xmlns:a16="http://schemas.microsoft.com/office/drawing/2014/main" id="{C7170F01-A675-4948-8881-EF7ED7131C9E}"/>
              </a:ext>
            </a:extLst>
          </p:cNvPr>
          <p:cNvSpPr txBox="1"/>
          <p:nvPr/>
        </p:nvSpPr>
        <p:spPr>
          <a:xfrm rot="21221573">
            <a:off x="8711045" y="2484495"/>
            <a:ext cx="3045819" cy="461665"/>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Tầng hàm nghĩa</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09613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436605" y="293640"/>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463289" y="293640"/>
            <a:ext cx="10566524" cy="584775"/>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4. </a:t>
            </a:r>
            <a:r>
              <a:rPr lang="en-US" sz="3200" b="1" dirty="0" err="1">
                <a:solidFill>
                  <a:srgbClr val="002060"/>
                </a:solidFill>
                <a:latin typeface="Times New Roman" panose="02020603050405020304" pitchFamily="18" charset="0"/>
                <a:cs typeface="Times New Roman" panose="02020603050405020304" pitchFamily="18" charset="0"/>
              </a:rPr>
              <a:t>Mối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nội</a:t>
            </a:r>
            <a:r>
              <a:rPr lang="en-US" sz="3200" b="1" dirty="0">
                <a:solidFill>
                  <a:srgbClr val="002060"/>
                </a:solidFill>
                <a:latin typeface="Times New Roman" panose="02020603050405020304" pitchFamily="18" charset="0"/>
                <a:cs typeface="Times New Roman" panose="02020603050405020304" pitchFamily="18" charset="0"/>
              </a:rPr>
              <a:t> dung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thức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VBVH</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354674"/>
            <a:ext cx="5348353" cy="4041521"/>
            <a:chOff x="319328" y="1585057"/>
            <a:chExt cx="3734609"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580045" y="2372932"/>
              <a:ext cx="2992885" cy="419635"/>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Là mối quan hệ biện chứng, thống nhất với nhau.</a:t>
              </a:r>
            </a:p>
          </p:txBody>
        </p:sp>
      </p:grpSp>
      <p:pic>
        <p:nvPicPr>
          <p:cNvPr id="13" name="图片 8">
            <a:extLst>
              <a:ext uri="{FF2B5EF4-FFF2-40B4-BE49-F238E27FC236}">
                <a16:creationId xmlns:a16="http://schemas.microsoft.com/office/drawing/2014/main" id="{1A6362BE-8235-40F1-AFBA-5C7EFE3E2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824" y="1252524"/>
            <a:ext cx="4707731" cy="4041521"/>
          </a:xfrm>
          <a:prstGeom prst="rect">
            <a:avLst/>
          </a:prstGeom>
        </p:spPr>
      </p:pic>
      <p:sp>
        <p:nvSpPr>
          <p:cNvPr id="14" name="文本框 12">
            <a:extLst>
              <a:ext uri="{FF2B5EF4-FFF2-40B4-BE49-F238E27FC236}">
                <a16:creationId xmlns:a16="http://schemas.microsoft.com/office/drawing/2014/main" id="{DEBA4C9E-59E4-46AD-9665-74267FA12FAD}"/>
              </a:ext>
            </a:extLst>
          </p:cNvPr>
          <p:cNvSpPr txBox="1"/>
          <p:nvPr/>
        </p:nvSpPr>
        <p:spPr>
          <a:xfrm rot="21221573">
            <a:off x="7130020" y="2857787"/>
            <a:ext cx="3466097" cy="830998"/>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Yêu cầu với 1 tác phẩm VH</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2016409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54642"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636284" y="375957"/>
            <a:ext cx="3591048"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thống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loại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id="{3F34C77B-F8B7-4258-A008-EFF7E7F9735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078" y="3183030"/>
            <a:ext cx="2086650" cy="3809320"/>
          </a:xfrm>
          <a:prstGeom prst="rect">
            <a:avLst/>
          </a:prstGeom>
        </p:spPr>
      </p:pic>
      <p:sp>
        <p:nvSpPr>
          <p:cNvPr id="20" name="任意多边形: 形状 17">
            <a:extLst>
              <a:ext uri="{FF2B5EF4-FFF2-40B4-BE49-F238E27FC236}">
                <a16:creationId xmlns:a16="http://schemas.microsoft.com/office/drawing/2014/main" id="{08153962-1C6F-4202-8147-0542D31B7349}"/>
              </a:ext>
            </a:extLst>
          </p:cNvPr>
          <p:cNvSpPr/>
          <p:nvPr/>
        </p:nvSpPr>
        <p:spPr>
          <a:xfrm>
            <a:off x="1516326" y="954812"/>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id="{4F58A409-149E-4141-BB24-C7AF8A5190FD}"/>
              </a:ext>
            </a:extLst>
          </p:cNvPr>
          <p:cNvSpPr/>
          <p:nvPr/>
        </p:nvSpPr>
        <p:spPr>
          <a:xfrm>
            <a:off x="5747740" y="1209820"/>
            <a:ext cx="3387871" cy="2514892"/>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id="{58A3AC11-B010-4287-9870-B595391F9EB1}"/>
              </a:ext>
            </a:extLst>
          </p:cNvPr>
          <p:cNvSpPr txBox="1"/>
          <p:nvPr/>
        </p:nvSpPr>
        <p:spPr>
          <a:xfrm>
            <a:off x="1744223" y="2024106"/>
            <a:ext cx="3912251" cy="2246769"/>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Tự sự </a:t>
            </a:r>
            <a:r>
              <a:rPr lang="en-US" sz="2800" dirty="0" err="1">
                <a:solidFill>
                  <a:prstClr val="black"/>
                </a:solidFill>
                <a:latin typeface="Times New Roman" panose="02020603050405020304" pitchFamily="18" charset="0"/>
              </a:rPr>
              <a:t>dân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gian</a:t>
            </a:r>
            <a:r>
              <a:rPr lang="vi-VN" sz="2800" dirty="0">
                <a:solidFill>
                  <a:prstClr val="black"/>
                </a:solidFill>
                <a:latin typeface="Times New Roman" panose="02020603050405020304" pitchFamily="18" charset="0"/>
              </a:rPr>
              <a:t>: thần thoại, sử thi, truyền thuyết, truyện cổ tích, truyện ngụ ngôn, truyện cười, truyện thơ, vè.</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5" name="文本框 16">
            <a:extLst>
              <a:ext uri="{FF2B5EF4-FFF2-40B4-BE49-F238E27FC236}">
                <a16:creationId xmlns:a16="http://schemas.microsoft.com/office/drawing/2014/main" id="{2C7B65A5-3553-4CB9-9183-79418482FF75}"/>
              </a:ext>
            </a:extLst>
          </p:cNvPr>
          <p:cNvSpPr txBox="1"/>
          <p:nvPr/>
        </p:nvSpPr>
        <p:spPr>
          <a:xfrm>
            <a:off x="6294029" y="2202515"/>
            <a:ext cx="2703296" cy="954107"/>
          </a:xfrm>
          <a:prstGeom prst="rect">
            <a:avLst/>
          </a:prstGeom>
          <a:noFill/>
        </p:spPr>
        <p:txBody>
          <a:bodyPr wrap="square" rtlCol="0">
            <a:spAutoFit/>
            <a:scene3d>
              <a:camera prst="orthographicFront"/>
              <a:lightRig rig="threePt" dir="t"/>
            </a:scene3d>
            <a:sp3d contourW="12700"/>
          </a:bodyPr>
          <a:lstStyle/>
          <a:p>
            <a:pPr lvl="0" algn="ctr">
              <a:defRPr/>
            </a:pPr>
            <a:r>
              <a:rPr lang="en-US" sz="2800" dirty="0" err="1">
                <a:solidFill>
                  <a:prstClr val="black"/>
                </a:solidFill>
                <a:latin typeface="Times New Roman" panose="02020603050405020304" pitchFamily="18" charset="0"/>
              </a:rPr>
              <a:t>Trữ</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tình</a:t>
            </a:r>
            <a:r>
              <a:rPr lang="en-US" sz="2800" dirty="0">
                <a:solidFill>
                  <a:prstClr val="black"/>
                </a:solidFill>
                <a:latin typeface="Times New Roman" panose="02020603050405020304" pitchFamily="18" charset="0"/>
              </a:rPr>
              <a:t> DG: ca </a:t>
            </a:r>
            <a:r>
              <a:rPr lang="en-US" sz="2800" dirty="0" err="1">
                <a:solidFill>
                  <a:prstClr val="black"/>
                </a:solidFill>
                <a:latin typeface="Times New Roman" panose="02020603050405020304" pitchFamily="18" charset="0"/>
              </a:rPr>
              <a:t>dao</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id="{DBF6F120-325A-4CA6-AD31-AE10F3644E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479" y="1441307"/>
            <a:ext cx="1051153" cy="609159"/>
          </a:xfrm>
          <a:prstGeom prst="rect">
            <a:avLst/>
          </a:prstGeom>
        </p:spPr>
      </p:pic>
      <p:pic>
        <p:nvPicPr>
          <p:cNvPr id="29" name="图片 11">
            <a:extLst>
              <a:ext uri="{FF2B5EF4-FFF2-40B4-BE49-F238E27FC236}">
                <a16:creationId xmlns:a16="http://schemas.microsoft.com/office/drawing/2014/main" id="{F14664A1-08B1-4FE1-9D5D-162B2659512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30899" y="954813"/>
            <a:ext cx="839151" cy="437056"/>
          </a:xfrm>
          <a:prstGeom prst="rect">
            <a:avLst/>
          </a:prstGeom>
        </p:spPr>
      </p:pic>
      <p:sp>
        <p:nvSpPr>
          <p:cNvPr id="13" name="任意多边形: 形状 18">
            <a:extLst>
              <a:ext uri="{FF2B5EF4-FFF2-40B4-BE49-F238E27FC236}">
                <a16:creationId xmlns:a16="http://schemas.microsoft.com/office/drawing/2014/main" id="{EAE27EC5-035E-4D43-BD16-FFCF7B6B7066}"/>
              </a:ext>
            </a:extLst>
          </p:cNvPr>
          <p:cNvSpPr/>
          <p:nvPr/>
        </p:nvSpPr>
        <p:spPr>
          <a:xfrm>
            <a:off x="9054751" y="1562158"/>
            <a:ext cx="2936785" cy="2514892"/>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9EC1C7B6-BD01-443F-82EC-48E842BDA5BD}"/>
              </a:ext>
            </a:extLst>
          </p:cNvPr>
          <p:cNvSpPr txBox="1"/>
          <p:nvPr/>
        </p:nvSpPr>
        <p:spPr>
          <a:xfrm>
            <a:off x="9054751" y="2360732"/>
            <a:ext cx="2703296" cy="1384995"/>
          </a:xfrm>
          <a:prstGeom prst="rect">
            <a:avLst/>
          </a:prstGeom>
          <a:noFill/>
        </p:spPr>
        <p:txBody>
          <a:bodyPr wrap="square" rtlCol="0">
            <a:spAutoFit/>
            <a:scene3d>
              <a:camera prst="orthographicFront"/>
              <a:lightRig rig="threePt" dir="t"/>
            </a:scene3d>
            <a:sp3d contourW="12700"/>
          </a:bodyPr>
          <a:lstStyle/>
          <a:p>
            <a:pPr lvl="0" algn="ctr">
              <a:defRPr/>
            </a:pPr>
            <a:r>
              <a:rPr lang="en-US" sz="2800" dirty="0" err="1">
                <a:solidFill>
                  <a:prstClr val="black"/>
                </a:solidFill>
                <a:latin typeface="Times New Roman" panose="02020603050405020304" pitchFamily="18" charset="0"/>
              </a:rPr>
              <a:t>Nghị</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luận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dân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gian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tục</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ngữ</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câu</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đố</a:t>
            </a:r>
            <a:r>
              <a:rPr lang="en-US" sz="2800" dirty="0">
                <a:solidFill>
                  <a:prstClr val="black"/>
                </a:solidFill>
                <a:latin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15" name="图片 11">
            <a:extLst>
              <a:ext uri="{FF2B5EF4-FFF2-40B4-BE49-F238E27FC236}">
                <a16:creationId xmlns:a16="http://schemas.microsoft.com/office/drawing/2014/main" id="{391034CF-9D18-431C-B826-AABB7BF6C2D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86824" y="1307151"/>
            <a:ext cx="839151" cy="437056"/>
          </a:xfrm>
          <a:prstGeom prst="rect">
            <a:avLst/>
          </a:prstGeom>
        </p:spPr>
      </p:pic>
      <p:sp>
        <p:nvSpPr>
          <p:cNvPr id="17" name="任意多边形: 形状 18">
            <a:extLst>
              <a:ext uri="{FF2B5EF4-FFF2-40B4-BE49-F238E27FC236}">
                <a16:creationId xmlns:a16="http://schemas.microsoft.com/office/drawing/2014/main" id="{3BD81C34-6A07-4E2B-95B7-B5CF8F132A00}"/>
              </a:ext>
            </a:extLst>
          </p:cNvPr>
          <p:cNvSpPr/>
          <p:nvPr/>
        </p:nvSpPr>
        <p:spPr>
          <a:xfrm>
            <a:off x="5924603" y="4270875"/>
            <a:ext cx="2936785" cy="2514892"/>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8" name="文本框 16">
            <a:extLst>
              <a:ext uri="{FF2B5EF4-FFF2-40B4-BE49-F238E27FC236}">
                <a16:creationId xmlns:a16="http://schemas.microsoft.com/office/drawing/2014/main" id="{615A5FC2-C811-4B5A-8D4E-EB70F7B701C4}"/>
              </a:ext>
            </a:extLst>
          </p:cNvPr>
          <p:cNvSpPr txBox="1"/>
          <p:nvPr/>
        </p:nvSpPr>
        <p:spPr>
          <a:xfrm>
            <a:off x="6041348" y="4924827"/>
            <a:ext cx="2703296"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Sân khấu </a:t>
            </a:r>
            <a:r>
              <a:rPr lang="en-US" sz="2800" dirty="0" err="1">
                <a:solidFill>
                  <a:prstClr val="black"/>
                </a:solidFill>
                <a:latin typeface="Times New Roman" panose="02020603050405020304" pitchFamily="18" charset="0"/>
              </a:rPr>
              <a:t>dân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gian</a:t>
            </a:r>
            <a:r>
              <a:rPr lang="vi-VN" sz="2800" dirty="0">
                <a:solidFill>
                  <a:prstClr val="black"/>
                </a:solidFill>
                <a:latin typeface="Times New Roman" panose="02020603050405020304" pitchFamily="18" charset="0"/>
              </a:rPr>
              <a:t>: chèo, tuồng, cải lương.</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19" name="图片 11">
            <a:extLst>
              <a:ext uri="{FF2B5EF4-FFF2-40B4-BE49-F238E27FC236}">
                <a16:creationId xmlns:a16="http://schemas.microsoft.com/office/drawing/2014/main" id="{84A7F4DD-2918-4F02-A683-7A8DA1701B4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73421" y="3871246"/>
            <a:ext cx="839151" cy="437056"/>
          </a:xfrm>
          <a:prstGeom prst="rect">
            <a:avLst/>
          </a:prstGeom>
        </p:spPr>
      </p:pic>
    </p:spTree>
    <p:extLst>
      <p:ext uri="{BB962C8B-B14F-4D97-AF65-F5344CB8AC3E}">
        <p14:creationId xmlns:p14="http://schemas.microsoft.com/office/powerpoint/2010/main" val="2083151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animBg="1"/>
      <p:bldP spid="22" grpId="0" animBg="1"/>
      <p:bldP spid="24" grpId="0"/>
      <p:bldP spid="25" grpId="0"/>
      <p:bldP spid="13" grpId="0" animBg="1"/>
      <p:bldP spid="14"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6281463" cy="584775"/>
          </a:xfrm>
          <a:prstGeom prst="rect">
            <a:avLst/>
          </a:prstGeom>
          <a:noFill/>
        </p:spPr>
        <p:txBody>
          <a:bodyPr wrap="none" rtlCol="0">
            <a:spAutoFit/>
            <a:scene3d>
              <a:camera prst="orthographicFront"/>
              <a:lightRig rig="threePt" dir="t"/>
            </a:scene3d>
            <a:sp3d contourW="12700"/>
          </a:bodyPr>
          <a:lstStyle/>
          <a:p>
            <a:pPr lvl="0" defTabSz="457200">
              <a:defRPr/>
            </a:pPr>
            <a:r>
              <a:rPr lang="vi-VN" sz="3200" b="1" dirty="0">
                <a:solidFill>
                  <a:srgbClr val="002060"/>
                </a:solidFill>
                <a:latin typeface="Times New Roman" panose="02020603050405020304" pitchFamily="18" charset="0"/>
                <a:cs typeface="Times New Roman" panose="02020603050405020304" pitchFamily="18" charset="0"/>
              </a:rPr>
              <a:t>3. Những giá trị cơ bản của VHDG</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54825" y="1354674"/>
            <a:ext cx="3138152" cy="4041521"/>
            <a:chOff x="319328" y="1585057"/>
            <a:chExt cx="3287280"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287280"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703964" y="2336033"/>
              <a:ext cx="2420281" cy="233130"/>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a. </a:t>
              </a:r>
              <a:r>
                <a:rPr lang="en-US" sz="2400" i="1" dirty="0" err="1">
                  <a:solidFill>
                    <a:prstClr val="white"/>
                  </a:solidFill>
                  <a:latin typeface="Times New Roman" panose="02020603050405020304" pitchFamily="18" charset="0"/>
                </a:rPr>
                <a:t>Giá</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trị</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nhận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thức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pic>
        <p:nvPicPr>
          <p:cNvPr id="18" name="图片 8">
            <a:extLst>
              <a:ext uri="{FF2B5EF4-FFF2-40B4-BE49-F238E27FC236}">
                <a16:creationId xmlns:a16="http://schemas.microsoft.com/office/drawing/2014/main" id="{ED85AFC0-7E9E-4D5D-8CFC-9C3683458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965" y="1146172"/>
            <a:ext cx="3138152" cy="4041521"/>
          </a:xfrm>
          <a:prstGeom prst="rect">
            <a:avLst/>
          </a:prstGeom>
        </p:spPr>
      </p:pic>
      <p:sp>
        <p:nvSpPr>
          <p:cNvPr id="19" name="文本框 12">
            <a:extLst>
              <a:ext uri="{FF2B5EF4-FFF2-40B4-BE49-F238E27FC236}">
                <a16:creationId xmlns:a16="http://schemas.microsoft.com/office/drawing/2014/main" id="{3E29AB4A-9D8C-466C-981A-294059597DB7}"/>
              </a:ext>
            </a:extLst>
          </p:cNvPr>
          <p:cNvSpPr txBox="1"/>
          <p:nvPr/>
        </p:nvSpPr>
        <p:spPr>
          <a:xfrm rot="21221573">
            <a:off x="4728064" y="2936100"/>
            <a:ext cx="2310484" cy="461664"/>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b. Giá trị giáo dục</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20" name="图片 8">
            <a:extLst>
              <a:ext uri="{FF2B5EF4-FFF2-40B4-BE49-F238E27FC236}">
                <a16:creationId xmlns:a16="http://schemas.microsoft.com/office/drawing/2014/main" id="{F14C85CF-88B6-45A5-8A0E-A9CD99241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203" y="1083635"/>
            <a:ext cx="3138152" cy="4041521"/>
          </a:xfrm>
          <a:prstGeom prst="rect">
            <a:avLst/>
          </a:prstGeom>
        </p:spPr>
      </p:pic>
      <p:sp>
        <p:nvSpPr>
          <p:cNvPr id="22" name="文本框 12">
            <a:extLst>
              <a:ext uri="{FF2B5EF4-FFF2-40B4-BE49-F238E27FC236}">
                <a16:creationId xmlns:a16="http://schemas.microsoft.com/office/drawing/2014/main" id="{C8AA6D80-5EBB-485F-A4C0-506A2801E50A}"/>
              </a:ext>
            </a:extLst>
          </p:cNvPr>
          <p:cNvSpPr txBox="1"/>
          <p:nvPr/>
        </p:nvSpPr>
        <p:spPr>
          <a:xfrm rot="21221573">
            <a:off x="8844303" y="2688896"/>
            <a:ext cx="2310484" cy="830998"/>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c. Giá trị thẩm mĩ</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068322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id="{65F5CB93-038F-483F-A643-8C3634762252}"/>
              </a:ext>
            </a:extLst>
          </p:cNvPr>
          <p:cNvSpPr/>
          <p:nvPr/>
        </p:nvSpPr>
        <p:spPr>
          <a:xfrm>
            <a:off x="428433" y="3348211"/>
            <a:ext cx="2583216" cy="1938992"/>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Là kho tàng tri thức về mọi lĩnh vực đời sống tự nhiên, xã hội và con người.</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id="{6204EDFA-18A9-4868-9461-85AD189563C5}"/>
              </a:ext>
            </a:extLst>
          </p:cNvPr>
          <p:cNvSpPr/>
          <p:nvPr/>
        </p:nvSpPr>
        <p:spPr>
          <a:xfrm>
            <a:off x="2542430" y="229043"/>
            <a:ext cx="3406782" cy="523220"/>
          </a:xfrm>
          <a:prstGeom prst="rect">
            <a:avLst/>
          </a:prstGeom>
        </p:spPr>
        <p:txBody>
          <a:bodyPr wrap="square">
            <a:spAutoFit/>
            <a:scene3d>
              <a:camera prst="orthographicFront"/>
              <a:lightRig rig="threePt" dir="t"/>
            </a:scene3d>
            <a:sp3d contourW="12700"/>
          </a:bodyPr>
          <a:lstStyle/>
          <a:p>
            <a:pPr lvl="0">
              <a:defRPr/>
            </a:pPr>
            <a:r>
              <a:rPr lang="vi-VN" sz="2800" b="1" i="1" dirty="0">
                <a:solidFill>
                  <a:srgbClr val="000000"/>
                </a:solidFill>
                <a:latin typeface="Times New Roman" panose="02020603050405020304" pitchFamily="18" charset="0"/>
                <a:cs typeface="Times New Roman" panose="02020603050405020304" pitchFamily="18" charset="0"/>
              </a:rPr>
              <a:t>a. Giá trị nhận thức</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8" name="矩形 18">
            <a:extLst>
              <a:ext uri="{FF2B5EF4-FFF2-40B4-BE49-F238E27FC236}">
                <a16:creationId xmlns:a16="http://schemas.microsoft.com/office/drawing/2014/main" id="{96BB7C8E-E682-42B7-A2F8-7E23A6B120C4}"/>
              </a:ext>
            </a:extLst>
          </p:cNvPr>
          <p:cNvSpPr/>
          <p:nvPr/>
        </p:nvSpPr>
        <p:spPr>
          <a:xfrm>
            <a:off x="2804434" y="1156957"/>
            <a:ext cx="2583216" cy="1569660"/>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Là tri thức của 54 dân tộc anh em " tính phong phú, đa dạng.</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0" name="矩形 18">
            <a:extLst>
              <a:ext uri="{FF2B5EF4-FFF2-40B4-BE49-F238E27FC236}">
                <a16:creationId xmlns:a16="http://schemas.microsoft.com/office/drawing/2014/main" id="{B4A9B64F-BE96-4633-ADB0-AB5AE74725F9}"/>
              </a:ext>
            </a:extLst>
          </p:cNvPr>
          <p:cNvSpPr/>
          <p:nvPr/>
        </p:nvSpPr>
        <p:spPr>
          <a:xfrm>
            <a:off x="5461626" y="3671794"/>
            <a:ext cx="2695552" cy="1938992"/>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Thể hiện trình độ nhận thức và quan điểm tư tưởng của nhân dân lao động " nhân đạo và tiến bộ.</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1" name="矩形 18">
            <a:extLst>
              <a:ext uri="{FF2B5EF4-FFF2-40B4-BE49-F238E27FC236}">
                <a16:creationId xmlns:a16="http://schemas.microsoft.com/office/drawing/2014/main" id="{59B39815-BEDC-4856-A738-48EDFC7768B7}"/>
              </a:ext>
            </a:extLst>
          </p:cNvPr>
          <p:cNvSpPr/>
          <p:nvPr/>
        </p:nvSpPr>
        <p:spPr>
          <a:xfrm>
            <a:off x="7931132" y="1130359"/>
            <a:ext cx="3439981" cy="1938992"/>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Tri thức dân gian thường được trình bày bằng ngôn từ nghệ thuật" hấp dẫn, dễ phổ biến, có sức sống lâu bền. </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8821976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1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Giá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dục</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6096000" y="677342"/>
            <a:ext cx="5011024" cy="4357183"/>
            <a:chOff x="4467888" y="1243020"/>
            <a:chExt cx="3499061" cy="2200278"/>
          </a:xfrm>
        </p:grpSpPr>
        <p:pic>
          <p:nvPicPr>
            <p:cNvPr id="15" name="图片 8">
              <a:extLst>
                <a:ext uri="{FF2B5EF4-FFF2-40B4-BE49-F238E27FC236}">
                  <a16:creationId xmlns:a16="http://schemas.microsoft.com/office/drawing/2014/main"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243020"/>
              <a:ext cx="3499061" cy="2200278"/>
            </a:xfrm>
            <a:prstGeom prst="rect">
              <a:avLst/>
            </a:prstGeom>
          </p:spPr>
        </p:pic>
        <p:sp>
          <p:nvSpPr>
            <p:cNvPr id="17" name="文本框 12">
              <a:extLst>
                <a:ext uri="{FF2B5EF4-FFF2-40B4-BE49-F238E27FC236}">
                  <a16:creationId xmlns:a16="http://schemas.microsoft.com/office/drawing/2014/main" id="{7F3A4AB6-E131-47B3-8298-97296D5CCADC}"/>
                </a:ext>
              </a:extLst>
            </p:cNvPr>
            <p:cNvSpPr txBox="1"/>
            <p:nvPr/>
          </p:nvSpPr>
          <p:spPr>
            <a:xfrm rot="21221573">
              <a:off x="4774939" y="1738667"/>
              <a:ext cx="2758768" cy="1352155"/>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Hình thành những phẩm chất truyền thống tốt đẹp: </a:t>
              </a:r>
            </a:p>
            <a:p>
              <a:pPr lvl="0" algn="just">
                <a:defRPr/>
              </a:pPr>
              <a:r>
                <a:rPr lang="vi-VN" sz="2400" i="1" dirty="0">
                  <a:solidFill>
                    <a:prstClr val="white"/>
                  </a:solidFill>
                  <a:latin typeface="Times New Roman" panose="02020603050405020304" pitchFamily="18" charset="0"/>
                </a:rPr>
                <a:t>+ Tình yêu quê hương đất nước.</a:t>
              </a:r>
            </a:p>
            <a:p>
              <a:pPr lvl="0" algn="just">
                <a:defRPr/>
              </a:pPr>
              <a:r>
                <a:rPr lang="vi-VN" sz="2400" i="1" dirty="0">
                  <a:solidFill>
                    <a:prstClr val="white"/>
                  </a:solidFill>
                  <a:latin typeface="Times New Roman" panose="02020603050405020304" pitchFamily="18" charset="0"/>
                </a:rPr>
                <a:t>+ Lòng vị tha, đức kiên trung.</a:t>
              </a:r>
            </a:p>
            <a:p>
              <a:pPr lvl="0" algn="just">
                <a:defRPr/>
              </a:pPr>
              <a:r>
                <a:rPr lang="vi-VN" sz="2400" i="1" dirty="0">
                  <a:solidFill>
                    <a:prstClr val="white"/>
                  </a:solidFill>
                  <a:latin typeface="Times New Roman" panose="02020603050405020304" pitchFamily="18" charset="0"/>
                </a:rPr>
                <a:t>+ Tính cần kiệm. óc thực tiễn...</a:t>
              </a:r>
            </a:p>
          </p:txBody>
        </p:sp>
      </p:grpSp>
      <p:pic>
        <p:nvPicPr>
          <p:cNvPr id="13" name="图片 8">
            <a:extLst>
              <a:ext uri="{FF2B5EF4-FFF2-40B4-BE49-F238E27FC236}">
                <a16:creationId xmlns:a16="http://schemas.microsoft.com/office/drawing/2014/main" id="{908CEF5B-02A9-4FE7-BAC8-6F2C7C927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93" y="1297494"/>
            <a:ext cx="4707731" cy="4041521"/>
          </a:xfrm>
          <a:prstGeom prst="rect">
            <a:avLst/>
          </a:prstGeom>
        </p:spPr>
      </p:pic>
      <p:sp>
        <p:nvSpPr>
          <p:cNvPr id="14" name="文本框 12">
            <a:extLst>
              <a:ext uri="{FF2B5EF4-FFF2-40B4-BE49-F238E27FC236}">
                <a16:creationId xmlns:a16="http://schemas.microsoft.com/office/drawing/2014/main" id="{CACF0577-9E0D-4E7A-B39B-60328A3BCF66}"/>
              </a:ext>
            </a:extLst>
          </p:cNvPr>
          <p:cNvSpPr txBox="1"/>
          <p:nvPr/>
        </p:nvSpPr>
        <p:spPr>
          <a:xfrm rot="21221573">
            <a:off x="677839" y="2140320"/>
            <a:ext cx="3898837" cy="2308324"/>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Tinh thần nhân đạo:</a:t>
            </a:r>
          </a:p>
          <a:p>
            <a:pPr lvl="0" algn="just">
              <a:defRPr/>
            </a:pPr>
            <a:r>
              <a:rPr lang="vi-VN" sz="2400" i="1" dirty="0">
                <a:solidFill>
                  <a:prstClr val="white"/>
                </a:solidFill>
                <a:latin typeface="Times New Roman" panose="02020603050405020304" pitchFamily="18" charset="0"/>
              </a:rPr>
              <a:t>+ Tôn vinh giá trị con người.</a:t>
            </a:r>
          </a:p>
          <a:p>
            <a:pPr lvl="0" algn="just">
              <a:defRPr/>
            </a:pPr>
            <a:r>
              <a:rPr lang="vi-VN" sz="2400" i="1" dirty="0">
                <a:solidFill>
                  <a:prstClr val="white"/>
                </a:solidFill>
                <a:latin typeface="Times New Roman" panose="02020603050405020304" pitchFamily="18" charset="0"/>
              </a:rPr>
              <a:t>+ Tình yêu thương con người.</a:t>
            </a:r>
          </a:p>
          <a:p>
            <a:pPr lvl="0" algn="just">
              <a:defRPr/>
            </a:pPr>
            <a:r>
              <a:rPr lang="vi-VN" sz="2400" i="1" dirty="0">
                <a:solidFill>
                  <a:prstClr val="white"/>
                </a:solidFill>
                <a:latin typeface="Times New Roman" panose="02020603050405020304" pitchFamily="18" charset="0"/>
              </a:rPr>
              <a:t>+ Đấu tranh bảo vệ, giải phóng con người khỏi bất công.</a:t>
            </a:r>
          </a:p>
        </p:txBody>
      </p:sp>
    </p:spTree>
    <p:extLst>
      <p:ext uri="{BB962C8B-B14F-4D97-AF65-F5344CB8AC3E}">
        <p14:creationId xmlns:p14="http://schemas.microsoft.com/office/powerpoint/2010/main" val="426718163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c. </a:t>
            </a:r>
            <a:r>
              <a:rPr lang="en-US" sz="3200" b="1" dirty="0" err="1">
                <a:solidFill>
                  <a:srgbClr val="002060"/>
                </a:solidFill>
                <a:latin typeface="Times New Roman" panose="02020603050405020304" pitchFamily="18" charset="0"/>
                <a:cs typeface="Times New Roman" panose="02020603050405020304" pitchFamily="18" charset="0"/>
              </a:rPr>
              <a:t>Giá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thẩm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mĩ</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id="{3E448CAF-291F-4D7F-9608-14BD076E0D9D}"/>
              </a:ext>
            </a:extLst>
          </p:cNvPr>
          <p:cNvGrpSpPr/>
          <p:nvPr/>
        </p:nvGrpSpPr>
        <p:grpSpPr>
          <a:xfrm>
            <a:off x="1397463" y="1468579"/>
            <a:ext cx="4707731" cy="4041521"/>
            <a:chOff x="1187028" y="1642577"/>
            <a:chExt cx="3287280" cy="2040876"/>
          </a:xfrm>
        </p:grpSpPr>
        <p:pic>
          <p:nvPicPr>
            <p:cNvPr id="12" name="图片 8">
              <a:extLst>
                <a:ext uri="{FF2B5EF4-FFF2-40B4-BE49-F238E27FC236}">
                  <a16:creationId xmlns:a16="http://schemas.microsoft.com/office/drawing/2014/main"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028" y="1642577"/>
              <a:ext cx="3287280" cy="2040876"/>
            </a:xfrm>
            <a:prstGeom prst="rect">
              <a:avLst/>
            </a:prstGeom>
          </p:spPr>
        </p:pic>
        <p:sp>
          <p:nvSpPr>
            <p:cNvPr id="16" name="文本框 12">
              <a:extLst>
                <a:ext uri="{FF2B5EF4-FFF2-40B4-BE49-F238E27FC236}">
                  <a16:creationId xmlns:a16="http://schemas.microsoft.com/office/drawing/2014/main" id="{0228E7E8-A88C-42C1-B435-8BC629F55DE8}"/>
                </a:ext>
              </a:extLst>
            </p:cNvPr>
            <p:cNvSpPr txBox="1"/>
            <p:nvPr/>
          </p:nvSpPr>
          <p:spPr>
            <a:xfrm rot="21221573">
              <a:off x="1449733" y="2270034"/>
              <a:ext cx="2336184" cy="792642"/>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Nhiều tác phẩm VHDG trở thành mẫu mực nghệ thuật để người đời học tập.</a:t>
              </a:r>
            </a:p>
          </p:txBody>
        </p:sp>
      </p:grpSp>
      <p:pic>
        <p:nvPicPr>
          <p:cNvPr id="13" name="图片 8">
            <a:extLst>
              <a:ext uri="{FF2B5EF4-FFF2-40B4-BE49-F238E27FC236}">
                <a16:creationId xmlns:a16="http://schemas.microsoft.com/office/drawing/2014/main" id="{2B52DD52-8234-4F5D-9AF5-1E4C61C3F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249" y="969730"/>
            <a:ext cx="3895288" cy="4357183"/>
          </a:xfrm>
          <a:prstGeom prst="rect">
            <a:avLst/>
          </a:prstGeom>
        </p:spPr>
      </p:pic>
      <p:sp>
        <p:nvSpPr>
          <p:cNvPr id="14" name="文本框 12">
            <a:extLst>
              <a:ext uri="{FF2B5EF4-FFF2-40B4-BE49-F238E27FC236}">
                <a16:creationId xmlns:a16="http://schemas.microsoft.com/office/drawing/2014/main" id="{43DF2CC6-16AF-4D9A-B40A-622C560F3FFD}"/>
              </a:ext>
            </a:extLst>
          </p:cNvPr>
          <p:cNvSpPr txBox="1"/>
          <p:nvPr/>
        </p:nvSpPr>
        <p:spPr>
          <a:xfrm rot="21221573">
            <a:off x="7485119" y="2548156"/>
            <a:ext cx="2784707" cy="1200330"/>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 Là nguồn nuôi dưỡng VH viết phát triển.</a:t>
            </a:r>
          </a:p>
        </p:txBody>
      </p:sp>
    </p:spTree>
    <p:extLst>
      <p:ext uri="{BB962C8B-B14F-4D97-AF65-F5344CB8AC3E}">
        <p14:creationId xmlns:p14="http://schemas.microsoft.com/office/powerpoint/2010/main" val="352820012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2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2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heme/theme1.xml><?xml version="1.0" encoding="utf-8"?>
<a:theme xmlns:a="http://schemas.openxmlformats.org/drawingml/2006/main" name="包图主题2">
  <a:themeElements>
    <a:clrScheme name="自定义 421">
      <a:dk1>
        <a:srgbClr val="000000"/>
      </a:dk1>
      <a:lt1>
        <a:srgbClr val="FFFFFF"/>
      </a:lt1>
      <a:dk2>
        <a:srgbClr val="778495"/>
      </a:dk2>
      <a:lt2>
        <a:srgbClr val="F0F0F0"/>
      </a:lt2>
      <a:accent1>
        <a:srgbClr val="F26B43"/>
      </a:accent1>
      <a:accent2>
        <a:srgbClr val="81C233"/>
      </a:accent2>
      <a:accent3>
        <a:srgbClr val="F26B43"/>
      </a:accent3>
      <a:accent4>
        <a:srgbClr val="81C233"/>
      </a:accent4>
      <a:accent5>
        <a:srgbClr val="F26B43"/>
      </a:accent5>
      <a:accent6>
        <a:srgbClr val="81C233"/>
      </a:accent6>
      <a:hlink>
        <a:srgbClr val="F26B43"/>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8. TIẾT 8 - THỰC HÀNH TIẾNG VIỆT - KNTT</Template>
  <TotalTime>117</TotalTime>
  <Words>3240</Words>
  <Application>Microsoft Office PowerPoint</Application>
  <PresentationFormat>Widescreen</PresentationFormat>
  <Paragraphs>393</Paragraphs>
  <Slides>46</Slides>
  <Notes>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46</vt:i4>
      </vt:variant>
    </vt:vector>
  </HeadingPairs>
  <TitlesOfParts>
    <vt:vector size="63" baseType="lpstr">
      <vt:lpstr>等线</vt:lpstr>
      <vt:lpstr>等线 Light</vt:lpstr>
      <vt:lpstr>微软雅黑</vt:lpstr>
      <vt:lpstr>Arial</vt:lpstr>
      <vt:lpstr>Calibri</vt:lpstr>
      <vt:lpstr>Calibri Light</vt:lpstr>
      <vt:lpstr>Helvetica Neue Medium</vt:lpstr>
      <vt:lpstr>Open Sans</vt:lpstr>
      <vt:lpstr>Roboto Black</vt:lpstr>
      <vt:lpstr>Roboto Light</vt:lpstr>
      <vt:lpstr>Times New Roman</vt:lpstr>
      <vt:lpstr>Wingdings 3</vt:lpstr>
      <vt:lpstr>字魂7号-温暖童稚体</vt:lpstr>
      <vt:lpstr>思源黑体 CN Regular</vt:lpstr>
      <vt:lpstr>包图主题2</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47</cp:revision>
  <dcterms:created xsi:type="dcterms:W3CDTF">2022-01-10T14:41:15Z</dcterms:created>
  <dcterms:modified xsi:type="dcterms:W3CDTF">2022-04-17T22:04:14Z</dcterms:modified>
</cp:coreProperties>
</file>